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  <p:sldMasterId id="2147483664" r:id="rId2"/>
  </p:sldMasterIdLst>
  <p:notesMasterIdLst>
    <p:notesMasterId r:id="rId49"/>
  </p:notesMasterIdLst>
  <p:handoutMasterIdLst>
    <p:handoutMasterId r:id="rId50"/>
  </p:handoutMasterIdLst>
  <p:sldIdLst>
    <p:sldId id="317" r:id="rId3"/>
    <p:sldId id="318" r:id="rId4"/>
    <p:sldId id="354" r:id="rId5"/>
    <p:sldId id="357" r:id="rId6"/>
    <p:sldId id="358" r:id="rId7"/>
    <p:sldId id="359" r:id="rId8"/>
    <p:sldId id="360" r:id="rId9"/>
    <p:sldId id="362" r:id="rId10"/>
    <p:sldId id="361" r:id="rId11"/>
    <p:sldId id="329" r:id="rId12"/>
    <p:sldId id="364" r:id="rId13"/>
    <p:sldId id="367" r:id="rId14"/>
    <p:sldId id="368" r:id="rId15"/>
    <p:sldId id="365" r:id="rId16"/>
    <p:sldId id="369" r:id="rId17"/>
    <p:sldId id="366" r:id="rId18"/>
    <p:sldId id="370" r:id="rId19"/>
    <p:sldId id="371" r:id="rId20"/>
    <p:sldId id="372" r:id="rId21"/>
    <p:sldId id="376" r:id="rId22"/>
    <p:sldId id="373" r:id="rId23"/>
    <p:sldId id="374" r:id="rId24"/>
    <p:sldId id="375" r:id="rId25"/>
    <p:sldId id="377" r:id="rId26"/>
    <p:sldId id="379" r:id="rId27"/>
    <p:sldId id="378" r:id="rId28"/>
    <p:sldId id="380" r:id="rId29"/>
    <p:sldId id="381" r:id="rId30"/>
    <p:sldId id="382" r:id="rId31"/>
    <p:sldId id="383" r:id="rId32"/>
    <p:sldId id="384" r:id="rId33"/>
    <p:sldId id="386" r:id="rId34"/>
    <p:sldId id="385" r:id="rId35"/>
    <p:sldId id="356" r:id="rId36"/>
    <p:sldId id="363" r:id="rId37"/>
    <p:sldId id="330" r:id="rId38"/>
    <p:sldId id="331" r:id="rId39"/>
    <p:sldId id="332" r:id="rId40"/>
    <p:sldId id="346" r:id="rId41"/>
    <p:sldId id="348" r:id="rId42"/>
    <p:sldId id="350" r:id="rId43"/>
    <p:sldId id="347" r:id="rId44"/>
    <p:sldId id="349" r:id="rId45"/>
    <p:sldId id="352" r:id="rId46"/>
    <p:sldId id="353" r:id="rId47"/>
    <p:sldId id="355" r:id="rId48"/>
  </p:sldIdLst>
  <p:sldSz cx="12192000" cy="6858000"/>
  <p:notesSz cx="6797675" cy="9928225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1pPr>
    <a:lvl2pPr marL="453586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2pPr>
    <a:lvl3pPr marL="910346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3pPr>
    <a:lvl4pPr marL="1367113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4pPr>
    <a:lvl5pPr marL="1823873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5pPr>
    <a:lvl6pPr marL="2283805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6pPr>
    <a:lvl7pPr marL="2740568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7pPr>
    <a:lvl8pPr marL="3197328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8pPr>
    <a:lvl9pPr marL="3654091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9pPr>
  </p:defaultTextStyle>
  <p:extLst>
    <p:ext uri="{521415D9-36F7-43E2-AB2F-B90AF26B5E84}">
      <p14:sectionLst xmlns:p14="http://schemas.microsoft.com/office/powerpoint/2010/main">
        <p14:section name="Section par défaut" id="{6A6AAF0A-6CDB-6A4B-A404-BE18D9B0BA16}">
          <p14:sldIdLst>
            <p14:sldId id="317"/>
            <p14:sldId id="318"/>
            <p14:sldId id="354"/>
            <p14:sldId id="357"/>
            <p14:sldId id="358"/>
            <p14:sldId id="359"/>
            <p14:sldId id="360"/>
            <p14:sldId id="362"/>
            <p14:sldId id="361"/>
            <p14:sldId id="329"/>
            <p14:sldId id="364"/>
            <p14:sldId id="367"/>
            <p14:sldId id="368"/>
            <p14:sldId id="365"/>
            <p14:sldId id="369"/>
            <p14:sldId id="366"/>
            <p14:sldId id="370"/>
            <p14:sldId id="371"/>
            <p14:sldId id="372"/>
            <p14:sldId id="376"/>
            <p14:sldId id="373"/>
            <p14:sldId id="374"/>
            <p14:sldId id="375"/>
            <p14:sldId id="377"/>
            <p14:sldId id="379"/>
            <p14:sldId id="378"/>
            <p14:sldId id="380"/>
            <p14:sldId id="381"/>
            <p14:sldId id="382"/>
            <p14:sldId id="383"/>
            <p14:sldId id="384"/>
            <p14:sldId id="386"/>
            <p14:sldId id="385"/>
            <p14:sldId id="356"/>
            <p14:sldId id="363"/>
            <p14:sldId id="330"/>
            <p14:sldId id="331"/>
            <p14:sldId id="332"/>
            <p14:sldId id="346"/>
            <p14:sldId id="348"/>
            <p14:sldId id="350"/>
            <p14:sldId id="347"/>
            <p14:sldId id="349"/>
            <p14:sldId id="352"/>
            <p14:sldId id="353"/>
            <p14:sldId id="3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ylvie Retailleau" initials="SR" lastIdx="9" clrIdx="0"/>
  <p:cmAuthor id="2" name="Claire LARTIGUE" initials="CL" lastIdx="10" clrIdx="1"/>
  <p:cmAuthor id="3" name="Bouye Clementine" initials="BC" lastIdx="1" clrIdx="2">
    <p:extLst>
      <p:ext uri="{19B8F6BF-5375-455C-9EA6-DF929625EA0E}">
        <p15:presenceInfo xmlns:p15="http://schemas.microsoft.com/office/powerpoint/2012/main" userId="S-1-5-21-2844717677-1882146966-2427725951-2853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B0F0"/>
    <a:srgbClr val="FF960A"/>
    <a:srgbClr val="222268"/>
    <a:srgbClr val="FA960A"/>
    <a:srgbClr val="D9D9D9"/>
    <a:srgbClr val="6AB5D9"/>
    <a:srgbClr val="0A3250"/>
    <a:srgbClr val="CBE5F9"/>
    <a:srgbClr val="9E1BC7"/>
    <a:srgbClr val="D02D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DA37D80-6434-44D0-A028-1B22A696006F}" styleName="Style léger 3 - Accentuation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83" autoAdjust="0"/>
    <p:restoredTop sz="93220" autoAdjust="0"/>
  </p:normalViewPr>
  <p:slideViewPr>
    <p:cSldViewPr>
      <p:cViewPr varScale="1">
        <p:scale>
          <a:sx n="82" d="100"/>
          <a:sy n="82" d="100"/>
        </p:scale>
        <p:origin x="77" y="96"/>
      </p:cViewPr>
      <p:guideLst>
        <p:guide orient="horz" pos="2160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156" d="100"/>
          <a:sy n="156" d="100"/>
        </p:scale>
        <p:origin x="7648" y="19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commentAuthors" Target="commentAuthors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505200" y="9431340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CFE5C97D-F4A4-3148-9D69-08ACA8026603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9751"/>
            <a:ext cx="2946400" cy="496888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0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r>
              <a:rPr lang="fr-FR" dirty="0"/>
              <a:t>CA IOGS 20 décembre 2018</a:t>
            </a:r>
          </a:p>
        </p:txBody>
      </p:sp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45104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Arial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2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9202EF97-A5BF-E644-B5D7-99A720C3808E}" type="datetimeFigureOut">
              <a:rPr lang="fr-FR"/>
              <a:pPr/>
              <a:t>19/10/2025</a:t>
            </a:fld>
            <a:endParaRPr lang="fr-FR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5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4875"/>
            <a:ext cx="4984750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31340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C5D8CFC6-2EE8-4043-8C44-71F3876B9617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885409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1pPr>
    <a:lvl2pPr marL="45358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2pPr>
    <a:lvl3pPr marL="91034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3pPr>
    <a:lvl4pPr marL="13671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4pPr>
    <a:lvl5pPr marL="182387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5pPr>
    <a:lvl6pPr marL="2282113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8534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4959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1381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6973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8391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914400" y="2130441"/>
            <a:ext cx="10363200" cy="147002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2400"/>
            </a:lvl1pPr>
            <a:lvl2pPr marL="456425" indent="0" algn="ctr">
              <a:buNone/>
              <a:defRPr/>
            </a:lvl2pPr>
            <a:lvl3pPr marL="912843" indent="0" algn="ctr">
              <a:buNone/>
              <a:defRPr/>
            </a:lvl3pPr>
            <a:lvl4pPr marL="1369266" indent="0" algn="ctr">
              <a:buNone/>
              <a:defRPr/>
            </a:lvl4pPr>
            <a:lvl5pPr marL="1825691" indent="0" algn="ctr">
              <a:buNone/>
              <a:defRPr/>
            </a:lvl5pPr>
            <a:lvl6pPr marL="2282113" indent="0" algn="ctr">
              <a:buNone/>
              <a:defRPr/>
            </a:lvl6pPr>
            <a:lvl7pPr marL="2738534" indent="0" algn="ctr">
              <a:buNone/>
              <a:defRPr/>
            </a:lvl7pPr>
            <a:lvl8pPr marL="3194959" indent="0" algn="ctr">
              <a:buNone/>
              <a:defRPr/>
            </a:lvl8pPr>
            <a:lvl9pPr marL="3651381" indent="0" algn="ctr">
              <a:buNone/>
              <a:defRPr/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149793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914400" y="2130441"/>
            <a:ext cx="10363200" cy="147002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2400"/>
            </a:lvl1pPr>
            <a:lvl2pPr marL="456425" indent="0" algn="ctr">
              <a:buNone/>
              <a:defRPr/>
            </a:lvl2pPr>
            <a:lvl3pPr marL="912843" indent="0" algn="ctr">
              <a:buNone/>
              <a:defRPr/>
            </a:lvl3pPr>
            <a:lvl4pPr marL="1369266" indent="0" algn="ctr">
              <a:buNone/>
              <a:defRPr/>
            </a:lvl4pPr>
            <a:lvl5pPr marL="1825691" indent="0" algn="ctr">
              <a:buNone/>
              <a:defRPr/>
            </a:lvl5pPr>
            <a:lvl6pPr marL="2282113" indent="0" algn="ctr">
              <a:buNone/>
              <a:defRPr/>
            </a:lvl6pPr>
            <a:lvl7pPr marL="2738534" indent="0" algn="ctr">
              <a:buNone/>
              <a:defRPr/>
            </a:lvl7pPr>
            <a:lvl8pPr marL="3194959" indent="0" algn="ctr">
              <a:buNone/>
              <a:defRPr/>
            </a:lvl8pPr>
            <a:lvl9pPr marL="3651381" indent="0" algn="ctr">
              <a:buNone/>
              <a:defRPr/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760495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000"/>
            </a:lvl1pPr>
            <a:lvl2pPr marL="456425" indent="0">
              <a:buNone/>
              <a:defRPr sz="1800"/>
            </a:lvl2pPr>
            <a:lvl3pPr marL="912843" indent="0">
              <a:buNone/>
              <a:defRPr sz="1600"/>
            </a:lvl3pPr>
            <a:lvl4pPr marL="1369266" indent="0">
              <a:buNone/>
              <a:defRPr sz="1400"/>
            </a:lvl4pPr>
            <a:lvl5pPr marL="1825691" indent="0">
              <a:buNone/>
              <a:defRPr sz="1400"/>
            </a:lvl5pPr>
            <a:lvl6pPr marL="2282113" indent="0">
              <a:buNone/>
              <a:defRPr sz="1400"/>
            </a:lvl6pPr>
            <a:lvl7pPr marL="2738534" indent="0">
              <a:buNone/>
              <a:defRPr sz="1400"/>
            </a:lvl7pPr>
            <a:lvl8pPr marL="3194959" indent="0">
              <a:buNone/>
              <a:defRPr sz="1400"/>
            </a:lvl8pPr>
            <a:lvl9pPr marL="3651381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97032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600210"/>
            <a:ext cx="10972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xmlns="" id="{396DA067-7B21-5AB8-7D7F-35A2AE9D41D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578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xmlns="" id="{82767EA3-F885-2BAE-94AF-C911A1ED2D0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678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9" y="1535113"/>
            <a:ext cx="5386917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9" y="2174875"/>
            <a:ext cx="5386917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82" y="1535113"/>
            <a:ext cx="5389033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82" y="2174875"/>
            <a:ext cx="5389033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xmlns="" id="{54EDA9F1-1622-BA93-CD33-B9056ADCE8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xmlns="" id="{8FD31D39-3427-05C6-6953-68C4777BD4F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5507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xmlns="" id="{AD9F045A-12F5-AFC8-779C-6490CD83A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xmlns="" id="{426997D4-9692-6DA4-0398-01E90E47CAA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3116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>
            <a:extLst>
              <a:ext uri="{FF2B5EF4-FFF2-40B4-BE49-F238E27FC236}">
                <a16:creationId xmlns:a16="http://schemas.microsoft.com/office/drawing/2014/main" xmlns="" id="{61CD16E7-27E3-F2A0-53EA-7A1B96BA1BE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1797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13" y="1546870"/>
            <a:ext cx="4011084" cy="80201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60"/>
            <a:ext cx="6815667" cy="585311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13" y="2348880"/>
            <a:ext cx="4011084" cy="3777285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xmlns="" id="{4DC60A7D-FFC7-D6EE-8429-DD1DDFA904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75473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389717" y="4806478"/>
            <a:ext cx="7315200" cy="566738"/>
          </a:xfrm>
          <a:prstGeom prst="rect">
            <a:avLst/>
          </a:prstGeo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1556793"/>
            <a:ext cx="7315200" cy="317078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3200"/>
            </a:lvl1pPr>
            <a:lvl2pPr marL="456425" indent="0">
              <a:buNone/>
              <a:defRPr sz="2800"/>
            </a:lvl2pPr>
            <a:lvl3pPr marL="912843" indent="0">
              <a:buNone/>
              <a:defRPr sz="2400"/>
            </a:lvl3pPr>
            <a:lvl4pPr marL="1369266" indent="0">
              <a:buNone/>
              <a:defRPr sz="2000"/>
            </a:lvl4pPr>
            <a:lvl5pPr marL="1825691" indent="0">
              <a:buNone/>
              <a:defRPr sz="2000"/>
            </a:lvl5pPr>
            <a:lvl6pPr marL="2282113" indent="0">
              <a:buNone/>
              <a:defRPr sz="2000"/>
            </a:lvl6pPr>
            <a:lvl7pPr marL="2738534" indent="0">
              <a:buNone/>
              <a:defRPr sz="2000"/>
            </a:lvl7pPr>
            <a:lvl8pPr marL="3194959" indent="0">
              <a:buNone/>
              <a:defRPr sz="2000"/>
            </a:lvl8pPr>
            <a:lvl9pPr marL="3651381" indent="0">
              <a:buNone/>
              <a:defRPr sz="2000"/>
            </a:lvl9pPr>
          </a:lstStyle>
          <a:p>
            <a:pPr lv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xmlns="" id="{393FDF41-01A4-C27F-699C-E054F7452FE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1622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000"/>
            </a:lvl1pPr>
            <a:lvl2pPr marL="456425" indent="0">
              <a:buNone/>
              <a:defRPr sz="1800"/>
            </a:lvl2pPr>
            <a:lvl3pPr marL="912843" indent="0">
              <a:buNone/>
              <a:defRPr sz="1600"/>
            </a:lvl3pPr>
            <a:lvl4pPr marL="1369266" indent="0">
              <a:buNone/>
              <a:defRPr sz="1400"/>
            </a:lvl4pPr>
            <a:lvl5pPr marL="1825691" indent="0">
              <a:buNone/>
              <a:defRPr sz="1400"/>
            </a:lvl5pPr>
            <a:lvl6pPr marL="2282113" indent="0">
              <a:buNone/>
              <a:defRPr sz="1400"/>
            </a:lvl6pPr>
            <a:lvl7pPr marL="2738534" indent="0">
              <a:buNone/>
              <a:defRPr sz="1400"/>
            </a:lvl7pPr>
            <a:lvl8pPr marL="3194959" indent="0">
              <a:buNone/>
              <a:defRPr sz="1400"/>
            </a:lvl8pPr>
            <a:lvl9pPr marL="3651381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650190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600210"/>
            <a:ext cx="10972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xmlns="" id="{396DA067-7B21-5AB8-7D7F-35A2AE9D41D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9348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xmlns="" id="{82767EA3-F885-2BAE-94AF-C911A1ED2D0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5228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9" y="1535113"/>
            <a:ext cx="5386917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9" y="2174875"/>
            <a:ext cx="5386917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82" y="1535113"/>
            <a:ext cx="5389033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82" y="2174875"/>
            <a:ext cx="5389033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xmlns="" id="{54EDA9F1-1622-BA93-CD33-B9056ADCE8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xmlns="" id="{8FD31D39-3427-05C6-6953-68C4777BD4F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506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xmlns="" id="{AD9F045A-12F5-AFC8-779C-6490CD83A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xmlns="" id="{426997D4-9692-6DA4-0398-01E90E47CAA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6844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>
            <a:extLst>
              <a:ext uri="{FF2B5EF4-FFF2-40B4-BE49-F238E27FC236}">
                <a16:creationId xmlns:a16="http://schemas.microsoft.com/office/drawing/2014/main" xmlns="" id="{61CD16E7-27E3-F2A0-53EA-7A1B96BA1BE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548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13" y="1546870"/>
            <a:ext cx="4011084" cy="80201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60"/>
            <a:ext cx="6815667" cy="585311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13" y="2348880"/>
            <a:ext cx="4011084" cy="3777285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xmlns="" id="{4DC60A7D-FFC7-D6EE-8429-DD1DDFA904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443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389717" y="4806478"/>
            <a:ext cx="7315200" cy="566738"/>
          </a:xfrm>
          <a:prstGeom prst="rect">
            <a:avLst/>
          </a:prstGeo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1556793"/>
            <a:ext cx="7315200" cy="317078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3200"/>
            </a:lvl1pPr>
            <a:lvl2pPr marL="456425" indent="0">
              <a:buNone/>
              <a:defRPr sz="2800"/>
            </a:lvl2pPr>
            <a:lvl3pPr marL="912843" indent="0">
              <a:buNone/>
              <a:defRPr sz="2400"/>
            </a:lvl3pPr>
            <a:lvl4pPr marL="1369266" indent="0">
              <a:buNone/>
              <a:defRPr sz="2000"/>
            </a:lvl4pPr>
            <a:lvl5pPr marL="1825691" indent="0">
              <a:buNone/>
              <a:defRPr sz="2000"/>
            </a:lvl5pPr>
            <a:lvl6pPr marL="2282113" indent="0">
              <a:buNone/>
              <a:defRPr sz="2000"/>
            </a:lvl6pPr>
            <a:lvl7pPr marL="2738534" indent="0">
              <a:buNone/>
              <a:defRPr sz="2000"/>
            </a:lvl7pPr>
            <a:lvl8pPr marL="3194959" indent="0">
              <a:buNone/>
              <a:defRPr sz="2000"/>
            </a:lvl8pPr>
            <a:lvl9pPr marL="3651381" indent="0">
              <a:buNone/>
              <a:defRPr sz="2000"/>
            </a:lvl9pPr>
          </a:lstStyle>
          <a:p>
            <a:pPr lv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xmlns="" id="{393FDF41-01A4-C27F-699C-E054F7452FE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8587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ine 17"/>
          <p:cNvSpPr>
            <a:spLocks noChangeShapeType="1"/>
          </p:cNvSpPr>
          <p:nvPr userDrawn="1"/>
        </p:nvSpPr>
        <p:spPr bwMode="auto">
          <a:xfrm flipV="1">
            <a:off x="239349" y="2416"/>
            <a:ext cx="0" cy="6855586"/>
          </a:xfrm>
          <a:prstGeom prst="line">
            <a:avLst/>
          </a:prstGeom>
          <a:noFill/>
          <a:ln w="28575">
            <a:solidFill>
              <a:srgbClr val="FF960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/>
          </a:p>
        </p:txBody>
      </p:sp>
      <p:sp>
        <p:nvSpPr>
          <p:cNvPr id="13" name="Line 17">
            <a:extLst>
              <a:ext uri="{FF2B5EF4-FFF2-40B4-BE49-F238E27FC236}">
                <a16:creationId xmlns:a16="http://schemas.microsoft.com/office/drawing/2014/main" xmlns="" id="{61E373B6-2243-184D-B77F-D316E77447A1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80004" y="1"/>
            <a:ext cx="0" cy="6855585"/>
          </a:xfrm>
          <a:prstGeom prst="line">
            <a:avLst/>
          </a:prstGeom>
          <a:noFill/>
          <a:ln w="127000">
            <a:solidFill>
              <a:schemeClr val="accent6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 dirty="0"/>
          </a:p>
        </p:txBody>
      </p:sp>
      <p:pic>
        <p:nvPicPr>
          <p:cNvPr id="5" name="Image 4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xmlns="" id="{E83C2882-4408-CE09-DEC2-6856CAFD3C6B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17" y="0"/>
            <a:ext cx="4343400" cy="152476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5pPr>
      <a:lvl6pPr marL="456425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6pPr>
      <a:lvl7pPr marL="912843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7pPr>
      <a:lvl8pPr marL="1369266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8pPr>
      <a:lvl9pPr marL="1825691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9pPr>
    </p:titleStyle>
    <p:bodyStyle>
      <a:lvl1pPr marL="339404" indent="-339404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0A3250"/>
          </a:solidFill>
          <a:latin typeface="+mn-lt"/>
          <a:ea typeface="ＭＳ Ｐゴシック" charset="0"/>
          <a:cs typeface="+mn-cs"/>
        </a:defRPr>
      </a:lvl1pPr>
      <a:lvl2pPr marL="739064" indent="-282303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0A3250"/>
          </a:solidFill>
          <a:latin typeface="+mn-lt"/>
          <a:ea typeface="ＭＳ Ｐゴシック" charset="0"/>
        </a:defRPr>
      </a:lvl2pPr>
      <a:lvl3pPr marL="1138731" indent="-225209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A3250"/>
          </a:solidFill>
          <a:latin typeface="+mn-lt"/>
          <a:ea typeface="ＭＳ Ｐゴシック" charset="0"/>
        </a:defRPr>
      </a:lvl3pPr>
      <a:lvl4pPr marL="1595491" indent="-225209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A3250"/>
          </a:solidFill>
          <a:latin typeface="+mn-lt"/>
          <a:ea typeface="ＭＳ Ｐゴシック" charset="0"/>
        </a:defRPr>
      </a:lvl4pPr>
      <a:lvl5pPr marL="2052252" indent="-22520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  <a:ea typeface="ＭＳ Ｐゴシック" charset="0"/>
        </a:defRPr>
      </a:lvl5pPr>
      <a:lvl6pPr marL="2510322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6pPr>
      <a:lvl7pPr marL="2966747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7pPr>
      <a:lvl8pPr marL="342316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8pPr>
      <a:lvl9pPr marL="387958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9pPr>
    </p:bodyStyle>
    <p:otherStyle>
      <a:defPPr>
        <a:defRPr lang="fr-FR"/>
      </a:defPPr>
      <a:lvl1pPr marL="0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425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84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266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69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11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534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959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138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ine 17"/>
          <p:cNvSpPr>
            <a:spLocks noChangeShapeType="1"/>
          </p:cNvSpPr>
          <p:nvPr userDrawn="1"/>
        </p:nvSpPr>
        <p:spPr bwMode="auto">
          <a:xfrm flipV="1">
            <a:off x="239349" y="2416"/>
            <a:ext cx="0" cy="6855586"/>
          </a:xfrm>
          <a:prstGeom prst="line">
            <a:avLst/>
          </a:prstGeom>
          <a:noFill/>
          <a:ln w="28575">
            <a:solidFill>
              <a:srgbClr val="FF960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/>
          </a:p>
        </p:txBody>
      </p:sp>
      <p:sp>
        <p:nvSpPr>
          <p:cNvPr id="13" name="Line 17">
            <a:extLst>
              <a:ext uri="{FF2B5EF4-FFF2-40B4-BE49-F238E27FC236}">
                <a16:creationId xmlns:a16="http://schemas.microsoft.com/office/drawing/2014/main" xmlns="" id="{61E373B6-2243-184D-B77F-D316E77447A1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80004" y="1"/>
            <a:ext cx="0" cy="6855585"/>
          </a:xfrm>
          <a:prstGeom prst="line">
            <a:avLst/>
          </a:prstGeom>
          <a:noFill/>
          <a:ln w="127000">
            <a:solidFill>
              <a:schemeClr val="accent6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 dirty="0"/>
          </a:p>
        </p:txBody>
      </p:sp>
      <p:pic>
        <p:nvPicPr>
          <p:cNvPr id="6" name="Image 5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xmlns="" id="{8EBAC630-7DDC-F79A-67A7-A059B76493EB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35" y="116632"/>
            <a:ext cx="2070649" cy="127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87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5pPr>
      <a:lvl6pPr marL="456425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6pPr>
      <a:lvl7pPr marL="912843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7pPr>
      <a:lvl8pPr marL="1369266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8pPr>
      <a:lvl9pPr marL="1825691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9pPr>
    </p:titleStyle>
    <p:bodyStyle>
      <a:lvl1pPr marL="339404" indent="-339404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0A3250"/>
          </a:solidFill>
          <a:latin typeface="+mn-lt"/>
          <a:ea typeface="ＭＳ Ｐゴシック" charset="0"/>
          <a:cs typeface="+mn-cs"/>
        </a:defRPr>
      </a:lvl1pPr>
      <a:lvl2pPr marL="739064" indent="-282303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0A3250"/>
          </a:solidFill>
          <a:latin typeface="+mn-lt"/>
          <a:ea typeface="ＭＳ Ｐゴシック" charset="0"/>
        </a:defRPr>
      </a:lvl2pPr>
      <a:lvl3pPr marL="1138731" indent="-225209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A3250"/>
          </a:solidFill>
          <a:latin typeface="+mn-lt"/>
          <a:ea typeface="ＭＳ Ｐゴシック" charset="0"/>
        </a:defRPr>
      </a:lvl3pPr>
      <a:lvl4pPr marL="1595491" indent="-225209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A3250"/>
          </a:solidFill>
          <a:latin typeface="+mn-lt"/>
          <a:ea typeface="ＭＳ Ｐゴシック" charset="0"/>
        </a:defRPr>
      </a:lvl4pPr>
      <a:lvl5pPr marL="2052252" indent="-22520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  <a:ea typeface="ＭＳ Ｐゴシック" charset="0"/>
        </a:defRPr>
      </a:lvl5pPr>
      <a:lvl6pPr marL="2510322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6pPr>
      <a:lvl7pPr marL="2966747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7pPr>
      <a:lvl8pPr marL="342316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8pPr>
      <a:lvl9pPr marL="387958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9pPr>
    </p:bodyStyle>
    <p:otherStyle>
      <a:defPPr>
        <a:defRPr lang="fr-FR"/>
      </a:defPPr>
      <a:lvl1pPr marL="0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425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84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266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69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11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534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959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138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4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27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40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4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4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image" Target="../media/image4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27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image" Target="../media/image4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27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7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.jpg"/><Relationship Id="rId7" Type="http://schemas.openxmlformats.org/officeDocument/2006/relationships/image" Target="../media/image350.png"/><Relationship Id="rId1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52.png"/><Relationship Id="rId7" Type="http://schemas.openxmlformats.org/officeDocument/2006/relationships/image" Target="../media/image350.png"/><Relationship Id="rId1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0.png"/><Relationship Id="rId11" Type="http://schemas.openxmlformats.org/officeDocument/2006/relationships/image" Target="../media/image6.jpeg"/><Relationship Id="rId5" Type="http://schemas.openxmlformats.org/officeDocument/2006/relationships/image" Target="../media/image330.png"/><Relationship Id="rId15" Type="http://schemas.openxmlformats.org/officeDocument/2006/relationships/image" Target="../media/image54.png"/><Relationship Id="rId10" Type="http://schemas.openxmlformats.org/officeDocument/2006/relationships/image" Target="../media/image380.png"/><Relationship Id="rId9" Type="http://schemas.openxmlformats.org/officeDocument/2006/relationships/image" Target="../media/image370.png"/><Relationship Id="rId1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xmlns="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 smtClean="0"/>
              <a:t>Bases de la </a:t>
            </a:r>
            <a:r>
              <a:rPr lang="fr-FR" dirty="0" err="1" smtClean="0"/>
              <a:t>photodétection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xmlns="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 smtClean="0">
                <a:latin typeface="Bahnschrift SemiBold" panose="020B0502040204020203" pitchFamily="34" charset="0"/>
              </a:rPr>
              <a:t>Module OPTO-ELECTRONIQUE</a:t>
            </a:r>
            <a:endParaRPr lang="fr-FR" dirty="0"/>
          </a:p>
          <a:p>
            <a:endParaRPr lang="fr-FR" sz="2000" dirty="0"/>
          </a:p>
          <a:p>
            <a:r>
              <a:rPr lang="fr-FR" sz="1600" dirty="0"/>
              <a:t>Julien VILLEMEJANE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EFC07010-60CC-0F51-321B-2AEC004C2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7275" y="5035788"/>
            <a:ext cx="1346761" cy="151308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A875D335-1D18-FB0A-5718-530BDA1B0943}"/>
              </a:ext>
            </a:extLst>
          </p:cNvPr>
          <p:cNvSpPr txBox="1"/>
          <p:nvPr/>
        </p:nvSpPr>
        <p:spPr>
          <a:xfrm>
            <a:off x="10527274" y="6553442"/>
            <a:ext cx="16173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 err="1"/>
              <a:t>Basler</a:t>
            </a:r>
            <a:r>
              <a:rPr lang="fr-FR" sz="1000" dirty="0"/>
              <a:t> </a:t>
            </a:r>
            <a:r>
              <a:rPr lang="fr-FR" sz="1000" dirty="0" err="1"/>
              <a:t>Sensor</a:t>
            </a:r>
            <a:r>
              <a:rPr lang="fr-FR" sz="1000" dirty="0"/>
              <a:t> / </a:t>
            </a:r>
            <a:r>
              <a:rPr lang="fr-FR" sz="1000" dirty="0" err="1"/>
              <a:t>Mouser</a:t>
            </a:r>
            <a:endParaRPr lang="fr-FR" sz="1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36684"/>
            <a:ext cx="3528392" cy="144942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8AB73770-127F-410F-7D44-3AEA449E7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8368" y="2408321"/>
            <a:ext cx="1693258" cy="119660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15480" y="5509035"/>
            <a:ext cx="78005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i="1" dirty="0" smtClean="0">
                <a:solidFill>
                  <a:srgbClr val="00B0F0"/>
                </a:solidFill>
              </a:rPr>
              <a:t>« Si </a:t>
            </a:r>
            <a:r>
              <a:rPr lang="fr-FR" i="1" dirty="0">
                <a:solidFill>
                  <a:srgbClr val="00B0F0"/>
                </a:solidFill>
              </a:rPr>
              <a:t>tu veux être </a:t>
            </a:r>
            <a:r>
              <a:rPr lang="fr-FR" i="1" dirty="0" err="1">
                <a:solidFill>
                  <a:srgbClr val="00B0F0"/>
                </a:solidFill>
              </a:rPr>
              <a:t>ingénieur</a:t>
            </a:r>
            <a:r>
              <a:rPr lang="fr-FR" i="1" dirty="0" err="1" smtClean="0">
                <a:solidFill>
                  <a:srgbClr val="00B0F0"/>
                </a:solidFill>
              </a:rPr>
              <a:t>⸱e</a:t>
            </a:r>
            <a:r>
              <a:rPr lang="fr-FR" i="1" dirty="0" smtClean="0">
                <a:solidFill>
                  <a:srgbClr val="00B0F0"/>
                </a:solidFill>
              </a:rPr>
              <a:t> </a:t>
            </a:r>
            <a:r>
              <a:rPr lang="fr-FR" i="1" dirty="0">
                <a:solidFill>
                  <a:srgbClr val="00B0F0"/>
                </a:solidFill>
              </a:rPr>
              <a:t>en </a:t>
            </a:r>
            <a:r>
              <a:rPr lang="fr-FR" b="1" i="1" dirty="0" smtClean="0">
                <a:solidFill>
                  <a:srgbClr val="00B0F0"/>
                </a:solidFill>
              </a:rPr>
              <a:t>photonique</a:t>
            </a:r>
            <a:r>
              <a:rPr lang="fr-FR" i="1" dirty="0" smtClean="0">
                <a:solidFill>
                  <a:srgbClr val="00B0F0"/>
                </a:solidFill>
              </a:rPr>
              <a:t>,</a:t>
            </a:r>
            <a:r>
              <a:rPr lang="fr-FR" b="1" i="1" dirty="0" smtClean="0">
                <a:solidFill>
                  <a:srgbClr val="00B0F0"/>
                </a:solidFill>
              </a:rPr>
              <a:t> </a:t>
            </a:r>
            <a:r>
              <a:rPr lang="fr-FR" b="1" i="1" dirty="0">
                <a:solidFill>
                  <a:srgbClr val="00B0F0"/>
                </a:solidFill>
              </a:rPr>
              <a:t>capable de concevoir, intégrer, tester et améliorer des systèmes photoniques</a:t>
            </a:r>
            <a:r>
              <a:rPr lang="fr-FR" i="1" dirty="0">
                <a:solidFill>
                  <a:srgbClr val="00B0F0"/>
                </a:solidFill>
              </a:rPr>
              <a:t>, tu dois savoir </a:t>
            </a:r>
            <a:r>
              <a:rPr lang="fr-FR" b="1" i="1" dirty="0">
                <a:solidFill>
                  <a:srgbClr val="00B0F0"/>
                </a:solidFill>
              </a:rPr>
              <a:t>parler la langue de l’électronique</a:t>
            </a:r>
            <a:r>
              <a:rPr lang="fr-FR" i="1" dirty="0">
                <a:solidFill>
                  <a:srgbClr val="00B0F0"/>
                </a:solidFill>
              </a:rPr>
              <a:t> aussi bien que celle de la lumière</a:t>
            </a:r>
            <a:r>
              <a:rPr lang="fr-FR" i="1" dirty="0" smtClean="0">
                <a:solidFill>
                  <a:srgbClr val="00B0F0"/>
                </a:solidFill>
              </a:rPr>
              <a:t>. »</a:t>
            </a:r>
            <a:endParaRPr lang="fr-FR" i="1" dirty="0">
              <a:solidFill>
                <a:srgbClr val="00B0F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553233" y="6186143"/>
            <a:ext cx="963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 err="1" smtClean="0">
                <a:latin typeface="+mj-lt"/>
              </a:rPr>
              <a:t>ChatGPT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912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xmlns="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 smtClean="0"/>
              <a:t>Photodétection</a:t>
            </a:r>
            <a:endParaRPr lang="fr-FR" dirty="0"/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xmlns="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 smtClean="0">
                <a:solidFill>
                  <a:srgbClr val="222268"/>
                </a:solidFill>
                <a:latin typeface="+mj-lt"/>
              </a:rPr>
              <a:t>Systèm</a:t>
            </a:r>
            <a:r>
              <a:rPr lang="fr-FR" sz="1800" b="1" dirty="0" smtClean="0">
                <a:solidFill>
                  <a:srgbClr val="222268"/>
                </a:solidFill>
                <a:latin typeface="+mj-lt"/>
              </a:rPr>
              <a:t>e de </a:t>
            </a:r>
            <a:r>
              <a:rPr lang="fr-FR" sz="1800" b="1" dirty="0" err="1" smtClean="0">
                <a:solidFill>
                  <a:srgbClr val="222268"/>
                </a:solidFill>
                <a:latin typeface="+mj-lt"/>
              </a:rPr>
              <a:t>photodétection</a:t>
            </a:r>
            <a:endParaRPr lang="fr-FR" sz="1800" b="1" dirty="0">
              <a:solidFill>
                <a:srgbClr val="222268"/>
              </a:solidFill>
              <a:latin typeface="+mj-lt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xmlns="" id="{108439A8-EDC4-D3CD-B2B3-CD817D9FCD05}"/>
              </a:ext>
            </a:extLst>
          </p:cNvPr>
          <p:cNvSpPr>
            <a:spLocks/>
          </p:cNvSpPr>
          <p:nvPr/>
        </p:nvSpPr>
        <p:spPr>
          <a:xfrm>
            <a:off x="608162" y="3218768"/>
            <a:ext cx="5061118" cy="134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9" name="ZoneTexte 138">
            <a:extLst>
              <a:ext uri="{FF2B5EF4-FFF2-40B4-BE49-F238E27FC236}">
                <a16:creationId xmlns:a16="http://schemas.microsoft.com/office/drawing/2014/main" xmlns="" id="{110A4016-B3E5-2AAB-0744-6E0AA1FEFB0B}"/>
              </a:ext>
            </a:extLst>
          </p:cNvPr>
          <p:cNvSpPr txBox="1"/>
          <p:nvPr/>
        </p:nvSpPr>
        <p:spPr>
          <a:xfrm>
            <a:off x="7735177" y="2321996"/>
            <a:ext cx="32160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fr-FR" b="1" dirty="0" smtClean="0"/>
              <a:t>Convertir </a:t>
            </a:r>
            <a:r>
              <a:rPr lang="fr-FR" b="1" dirty="0"/>
              <a:t>un signal lumineux </a:t>
            </a:r>
            <a:r>
              <a:rPr lang="fr-FR" dirty="0"/>
              <a:t>(flux de photons) en un signal électrique mesurable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40" name="Rectangle : coins arrondis 8">
            <a:extLst>
              <a:ext uri="{FF2B5EF4-FFF2-40B4-BE49-F238E27FC236}">
                <a16:creationId xmlns:a16="http://schemas.microsoft.com/office/drawing/2014/main" xmlns="" id="{111ACD45-00D6-6136-E1C2-B56939B5CA2A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Système de </a:t>
            </a:r>
            <a:r>
              <a:rPr lang="fr-FR" dirty="0" err="1" smtClean="0"/>
              <a:t>photodétection</a:t>
            </a:r>
            <a:endParaRPr lang="fr-FR" dirty="0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xmlns="" id="{4FDD828A-FB5E-332B-B5A3-11D242A28B8F}"/>
              </a:ext>
            </a:extLst>
          </p:cNvPr>
          <p:cNvSpPr/>
          <p:nvPr/>
        </p:nvSpPr>
        <p:spPr>
          <a:xfrm>
            <a:off x="8732083" y="4256120"/>
            <a:ext cx="1222265" cy="10698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Sys. Phot.</a:t>
            </a:r>
            <a:endParaRPr lang="fr-FR" dirty="0"/>
          </a:p>
        </p:txBody>
      </p:sp>
      <p:cxnSp>
        <p:nvCxnSpPr>
          <p:cNvPr id="142" name="Connecteur droit avec flèche 141">
            <a:extLst>
              <a:ext uri="{FF2B5EF4-FFF2-40B4-BE49-F238E27FC236}">
                <a16:creationId xmlns:a16="http://schemas.microsoft.com/office/drawing/2014/main" xmlns="" id="{AAF0045E-75FA-C363-9989-CD699090A3C3}"/>
              </a:ext>
            </a:extLst>
          </p:cNvPr>
          <p:cNvCxnSpPr>
            <a:cxnSpLocks/>
          </p:cNvCxnSpPr>
          <p:nvPr/>
        </p:nvCxnSpPr>
        <p:spPr>
          <a:xfrm>
            <a:off x="8001000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>
            <a:extLst>
              <a:ext uri="{FF2B5EF4-FFF2-40B4-BE49-F238E27FC236}">
                <a16:creationId xmlns:a16="http://schemas.microsoft.com/office/drawing/2014/main" xmlns="" id="{E59F52BC-BD4E-1C97-BA0E-D8F0525A3913}"/>
              </a:ext>
            </a:extLst>
          </p:cNvPr>
          <p:cNvCxnSpPr/>
          <p:nvPr/>
        </p:nvCxnSpPr>
        <p:spPr>
          <a:xfrm>
            <a:off x="10000488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ZoneTexte 143">
            <a:extLst>
              <a:ext uri="{FF2B5EF4-FFF2-40B4-BE49-F238E27FC236}">
                <a16:creationId xmlns:a16="http://schemas.microsoft.com/office/drawing/2014/main" xmlns="" id="{E5821B81-B465-192A-C30F-4B9F651F0DE0}"/>
              </a:ext>
            </a:extLst>
          </p:cNvPr>
          <p:cNvSpPr txBox="1"/>
          <p:nvPr/>
        </p:nvSpPr>
        <p:spPr>
          <a:xfrm>
            <a:off x="7189470" y="3934797"/>
            <a:ext cx="13418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 smtClean="0"/>
              <a:t>Flux lumineux</a:t>
            </a:r>
            <a:endParaRPr lang="fr-FR" dirty="0"/>
          </a:p>
        </p:txBody>
      </p:sp>
      <p:sp>
        <p:nvSpPr>
          <p:cNvPr id="145" name="ZoneTexte 144">
            <a:extLst>
              <a:ext uri="{FF2B5EF4-FFF2-40B4-BE49-F238E27FC236}">
                <a16:creationId xmlns:a16="http://schemas.microsoft.com/office/drawing/2014/main" xmlns="" id="{D463B968-1DE1-37CB-7B05-ABF6A4C2ABD5}"/>
              </a:ext>
            </a:extLst>
          </p:cNvPr>
          <p:cNvSpPr txBox="1"/>
          <p:nvPr/>
        </p:nvSpPr>
        <p:spPr>
          <a:xfrm>
            <a:off x="10155079" y="3996353"/>
            <a:ext cx="13409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 smtClean="0"/>
              <a:t>Grandeur Electrique</a:t>
            </a:r>
            <a:endParaRPr lang="fr-FR" sz="1600" dirty="0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xmlns="" id="{486B31D0-FD57-2061-A055-340164F67222}"/>
              </a:ext>
            </a:extLst>
          </p:cNvPr>
          <p:cNvSpPr/>
          <p:nvPr/>
        </p:nvSpPr>
        <p:spPr>
          <a:xfrm>
            <a:off x="1586067" y="3492128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Sensor</a:t>
            </a:r>
            <a:endParaRPr lang="fr-FR" dirty="0"/>
          </a:p>
          <a:p>
            <a:pPr algn="ctr"/>
            <a:r>
              <a:rPr lang="fr-FR" sz="1050" dirty="0"/>
              <a:t>Photodiode</a:t>
            </a:r>
          </a:p>
        </p:txBody>
      </p:sp>
      <p:cxnSp>
        <p:nvCxnSpPr>
          <p:cNvPr id="147" name="Connecteur droit avec flèche 146">
            <a:extLst>
              <a:ext uri="{FF2B5EF4-FFF2-40B4-BE49-F238E27FC236}">
                <a16:creationId xmlns:a16="http://schemas.microsoft.com/office/drawing/2014/main" xmlns="" id="{7C316436-E29D-1F24-31A6-FB17EA389CC0}"/>
              </a:ext>
            </a:extLst>
          </p:cNvPr>
          <p:cNvCxnSpPr>
            <a:cxnSpLocks/>
          </p:cNvCxnSpPr>
          <p:nvPr/>
        </p:nvCxnSpPr>
        <p:spPr>
          <a:xfrm>
            <a:off x="1077814" y="3833448"/>
            <a:ext cx="46433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ZoneTexte 147">
            <a:extLst>
              <a:ext uri="{FF2B5EF4-FFF2-40B4-BE49-F238E27FC236}">
                <a16:creationId xmlns:a16="http://schemas.microsoft.com/office/drawing/2014/main" xmlns="" id="{9CDFB6FF-8810-0F8C-E6ED-8472129F092E}"/>
              </a:ext>
            </a:extLst>
          </p:cNvPr>
          <p:cNvSpPr txBox="1"/>
          <p:nvPr/>
        </p:nvSpPr>
        <p:spPr>
          <a:xfrm>
            <a:off x="613476" y="3352582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cxnSp>
        <p:nvCxnSpPr>
          <p:cNvPr id="149" name="Connecteur droit avec flèche 148">
            <a:extLst>
              <a:ext uri="{FF2B5EF4-FFF2-40B4-BE49-F238E27FC236}">
                <a16:creationId xmlns:a16="http://schemas.microsoft.com/office/drawing/2014/main" xmlns="" id="{23A4096C-0522-2852-A8B6-42900A2C49B2}"/>
              </a:ext>
            </a:extLst>
          </p:cNvPr>
          <p:cNvCxnSpPr>
            <a:cxnSpLocks/>
          </p:cNvCxnSpPr>
          <p:nvPr/>
        </p:nvCxnSpPr>
        <p:spPr>
          <a:xfrm>
            <a:off x="2665822" y="3833447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ZoneTexte 149">
            <a:extLst>
              <a:ext uri="{FF2B5EF4-FFF2-40B4-BE49-F238E27FC236}">
                <a16:creationId xmlns:a16="http://schemas.microsoft.com/office/drawing/2014/main" xmlns="" id="{26B47DAE-1C56-1E1B-E115-0995C6D46C0F}"/>
              </a:ext>
            </a:extLst>
          </p:cNvPr>
          <p:cNvSpPr txBox="1"/>
          <p:nvPr/>
        </p:nvSpPr>
        <p:spPr>
          <a:xfrm>
            <a:off x="2578885" y="3366837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 err="1"/>
              <a:t>Current</a:t>
            </a:r>
            <a:endParaRPr lang="fr-FR" sz="1400" dirty="0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xmlns="" id="{48173279-AE95-71EF-6968-06705ADA2AED}"/>
              </a:ext>
            </a:extLst>
          </p:cNvPr>
          <p:cNvSpPr/>
          <p:nvPr/>
        </p:nvSpPr>
        <p:spPr>
          <a:xfrm>
            <a:off x="3557288" y="3492713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Amplifier</a:t>
            </a:r>
            <a:endParaRPr lang="fr-FR" sz="900" dirty="0"/>
          </a:p>
        </p:txBody>
      </p:sp>
      <p:cxnSp>
        <p:nvCxnSpPr>
          <p:cNvPr id="152" name="Connecteur droit avec flèche 151">
            <a:extLst>
              <a:ext uri="{FF2B5EF4-FFF2-40B4-BE49-F238E27FC236}">
                <a16:creationId xmlns:a16="http://schemas.microsoft.com/office/drawing/2014/main" xmlns="" id="{2D650A21-F0F8-1864-8905-FEB9FCEFC95E}"/>
              </a:ext>
            </a:extLst>
          </p:cNvPr>
          <p:cNvCxnSpPr>
            <a:cxnSpLocks/>
          </p:cNvCxnSpPr>
          <p:nvPr/>
        </p:nvCxnSpPr>
        <p:spPr>
          <a:xfrm>
            <a:off x="4628734" y="3833447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ZoneTexte 152">
            <a:extLst>
              <a:ext uri="{FF2B5EF4-FFF2-40B4-BE49-F238E27FC236}">
                <a16:creationId xmlns:a16="http://schemas.microsoft.com/office/drawing/2014/main" xmlns="" id="{61BC13A3-C916-879F-6D19-E4EB9DDE9084}"/>
              </a:ext>
            </a:extLst>
          </p:cNvPr>
          <p:cNvSpPr txBox="1"/>
          <p:nvPr/>
        </p:nvSpPr>
        <p:spPr>
          <a:xfrm>
            <a:off x="4544294" y="3392236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xmlns="" id="{5A8720A4-AA80-104A-C4B9-D7551CC05449}"/>
              </a:ext>
            </a:extLst>
          </p:cNvPr>
          <p:cNvSpPr>
            <a:spLocks/>
          </p:cNvSpPr>
          <p:nvPr/>
        </p:nvSpPr>
        <p:spPr>
          <a:xfrm>
            <a:off x="3451178" y="5034012"/>
            <a:ext cx="3338775" cy="13438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5" name="Connecteur droit avec flèche 154">
            <a:extLst>
              <a:ext uri="{FF2B5EF4-FFF2-40B4-BE49-F238E27FC236}">
                <a16:creationId xmlns:a16="http://schemas.microsoft.com/office/drawing/2014/main" xmlns="" id="{73555C47-79C7-B37D-B903-A61E3E5D49C2}"/>
              </a:ext>
            </a:extLst>
          </p:cNvPr>
          <p:cNvCxnSpPr>
            <a:cxnSpLocks/>
          </p:cNvCxnSpPr>
          <p:nvPr/>
        </p:nvCxnSpPr>
        <p:spPr>
          <a:xfrm>
            <a:off x="3566407" y="5699274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ZoneTexte 155">
            <a:extLst>
              <a:ext uri="{FF2B5EF4-FFF2-40B4-BE49-F238E27FC236}">
                <a16:creationId xmlns:a16="http://schemas.microsoft.com/office/drawing/2014/main" xmlns="" id="{C71311FE-3D0F-46F9-F5D6-1A42CBCE9E61}"/>
              </a:ext>
            </a:extLst>
          </p:cNvPr>
          <p:cNvSpPr txBox="1"/>
          <p:nvPr/>
        </p:nvSpPr>
        <p:spPr>
          <a:xfrm>
            <a:off x="3481967" y="5258063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xmlns="" id="{2F3432C5-D0BF-BC6F-C351-430F57C2E4D6}"/>
              </a:ext>
            </a:extLst>
          </p:cNvPr>
          <p:cNvSpPr/>
          <p:nvPr/>
        </p:nvSpPr>
        <p:spPr>
          <a:xfrm>
            <a:off x="4450719" y="5357954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158" name="Connecteur droit avec flèche 157">
            <a:extLst>
              <a:ext uri="{FF2B5EF4-FFF2-40B4-BE49-F238E27FC236}">
                <a16:creationId xmlns:a16="http://schemas.microsoft.com/office/drawing/2014/main" xmlns="" id="{E530A308-C300-6EB6-E3DE-4FDA0C0054AE}"/>
              </a:ext>
            </a:extLst>
          </p:cNvPr>
          <p:cNvCxnSpPr>
            <a:cxnSpLocks/>
          </p:cNvCxnSpPr>
          <p:nvPr/>
        </p:nvCxnSpPr>
        <p:spPr>
          <a:xfrm>
            <a:off x="5517361" y="5699273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ZoneTexte 158">
            <a:extLst>
              <a:ext uri="{FF2B5EF4-FFF2-40B4-BE49-F238E27FC236}">
                <a16:creationId xmlns:a16="http://schemas.microsoft.com/office/drawing/2014/main" xmlns="" id="{4C16FC19-C6DD-884B-5464-9573E556CAF8}"/>
              </a:ext>
            </a:extLst>
          </p:cNvPr>
          <p:cNvSpPr txBox="1"/>
          <p:nvPr/>
        </p:nvSpPr>
        <p:spPr>
          <a:xfrm>
            <a:off x="5485179" y="5258062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</p:spTree>
    <p:extLst>
      <p:ext uri="{BB962C8B-B14F-4D97-AF65-F5344CB8AC3E}">
        <p14:creationId xmlns:p14="http://schemas.microsoft.com/office/powerpoint/2010/main" val="1235276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xmlns="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 smtClean="0"/>
              <a:t>Photodétection</a:t>
            </a:r>
            <a:endParaRPr lang="fr-FR" dirty="0"/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xmlns="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 smtClean="0">
                <a:solidFill>
                  <a:srgbClr val="222268"/>
                </a:solidFill>
                <a:latin typeface="+mj-lt"/>
              </a:rPr>
              <a:t>Systèm</a:t>
            </a:r>
            <a:r>
              <a:rPr lang="fr-FR" sz="1800" b="1" dirty="0" smtClean="0">
                <a:solidFill>
                  <a:srgbClr val="222268"/>
                </a:solidFill>
                <a:latin typeface="+mj-lt"/>
              </a:rPr>
              <a:t>e de </a:t>
            </a:r>
            <a:r>
              <a:rPr lang="fr-FR" sz="1800" b="1" dirty="0" err="1" smtClean="0">
                <a:solidFill>
                  <a:srgbClr val="222268"/>
                </a:solidFill>
                <a:latin typeface="+mj-lt"/>
              </a:rPr>
              <a:t>photodétection</a:t>
            </a:r>
            <a:endParaRPr lang="fr-FR" sz="1800" b="1" dirty="0">
              <a:solidFill>
                <a:srgbClr val="222268"/>
              </a:solidFill>
              <a:latin typeface="+mj-lt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="" xmlns:a16="http://schemas.microsoft.com/office/drawing/2014/main" id="{DAB784F3-FB3D-38F3-B0D1-D8856298E213}"/>
              </a:ext>
            </a:extLst>
          </p:cNvPr>
          <p:cNvSpPr txBox="1"/>
          <p:nvPr/>
        </p:nvSpPr>
        <p:spPr>
          <a:xfrm>
            <a:off x="8688288" y="3651365"/>
            <a:ext cx="2359215" cy="338554"/>
          </a:xfrm>
          <a:prstGeom prst="rect">
            <a:avLst/>
          </a:prstGeom>
          <a:solidFill>
            <a:srgbClr val="222268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b="1" dirty="0" smtClean="0"/>
              <a:t>Prendre une décision</a:t>
            </a:r>
            <a:endParaRPr lang="fr-FR" b="1" dirty="0"/>
          </a:p>
        </p:txBody>
      </p:sp>
      <p:sp>
        <p:nvSpPr>
          <p:cNvPr id="31" name="ZoneTexte 30">
            <a:extLst>
              <a:ext uri="{FF2B5EF4-FFF2-40B4-BE49-F238E27FC236}">
                <a16:creationId xmlns="" xmlns:a16="http://schemas.microsoft.com/office/drawing/2014/main" id="{7DD748E3-E0C0-4C23-9F15-2FBAD3B2838C}"/>
              </a:ext>
            </a:extLst>
          </p:cNvPr>
          <p:cNvSpPr txBox="1"/>
          <p:nvPr/>
        </p:nvSpPr>
        <p:spPr>
          <a:xfrm>
            <a:off x="3865070" y="4400896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56C58D48-9F46-26B1-0BA0-875E91277B1E}"/>
              </a:ext>
            </a:extLst>
          </p:cNvPr>
          <p:cNvSpPr/>
          <p:nvPr/>
        </p:nvSpPr>
        <p:spPr>
          <a:xfrm>
            <a:off x="1021912" y="4510152"/>
            <a:ext cx="10402680" cy="3970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A0186214-4074-62C6-576E-91A7E13B499B}"/>
              </a:ext>
            </a:extLst>
          </p:cNvPr>
          <p:cNvSpPr/>
          <p:nvPr/>
        </p:nvSpPr>
        <p:spPr>
          <a:xfrm>
            <a:off x="1324404" y="4576325"/>
            <a:ext cx="372979" cy="26469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C28D5074-3BF0-4953-42BB-7DFFD3D56040}"/>
              </a:ext>
            </a:extLst>
          </p:cNvPr>
          <p:cNvSpPr/>
          <p:nvPr/>
        </p:nvSpPr>
        <p:spPr>
          <a:xfrm>
            <a:off x="3881558" y="5553653"/>
            <a:ext cx="938254" cy="9865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Camera</a:t>
            </a:r>
          </a:p>
        </p:txBody>
      </p:sp>
      <p:sp>
        <p:nvSpPr>
          <p:cNvPr id="35" name="Organigramme : Opération manuelle 34">
            <a:extLst>
              <a:ext uri="{FF2B5EF4-FFF2-40B4-BE49-F238E27FC236}">
                <a16:creationId xmlns="" xmlns:a16="http://schemas.microsoft.com/office/drawing/2014/main" id="{C98E4374-62D5-2EF4-487C-0819E3B609B2}"/>
              </a:ext>
            </a:extLst>
          </p:cNvPr>
          <p:cNvSpPr/>
          <p:nvPr/>
        </p:nvSpPr>
        <p:spPr>
          <a:xfrm>
            <a:off x="3720995" y="5069936"/>
            <a:ext cx="1259381" cy="397042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 err="1"/>
              <a:t>Optics</a:t>
            </a:r>
            <a:endParaRPr lang="fr-FR" sz="1400" b="1" dirty="0"/>
          </a:p>
        </p:txBody>
      </p:sp>
      <p:sp>
        <p:nvSpPr>
          <p:cNvPr id="36" name="Organigramme : Délai 35">
            <a:extLst>
              <a:ext uri="{FF2B5EF4-FFF2-40B4-BE49-F238E27FC236}">
                <a16:creationId xmlns="" xmlns:a16="http://schemas.microsoft.com/office/drawing/2014/main" id="{CFBBE9C3-3041-677A-DA8C-24B0E177218F}"/>
              </a:ext>
            </a:extLst>
          </p:cNvPr>
          <p:cNvSpPr/>
          <p:nvPr/>
        </p:nvSpPr>
        <p:spPr>
          <a:xfrm rot="19836397">
            <a:off x="5335525" y="3590565"/>
            <a:ext cx="607857" cy="637674"/>
          </a:xfrm>
          <a:prstGeom prst="flowChartDelay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/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374C3EF7-EA2E-1664-83AE-AE26762625A4}"/>
              </a:ext>
            </a:extLst>
          </p:cNvPr>
          <p:cNvSpPr/>
          <p:nvPr/>
        </p:nvSpPr>
        <p:spPr>
          <a:xfrm>
            <a:off x="4241491" y="4574176"/>
            <a:ext cx="372979" cy="26469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Organigramme : Délai 37">
            <a:extLst>
              <a:ext uri="{FF2B5EF4-FFF2-40B4-BE49-F238E27FC236}">
                <a16:creationId xmlns="" xmlns:a16="http://schemas.microsoft.com/office/drawing/2014/main" id="{74396874-E51A-E827-3757-D0717EF4C8B4}"/>
              </a:ext>
            </a:extLst>
          </p:cNvPr>
          <p:cNvSpPr/>
          <p:nvPr/>
        </p:nvSpPr>
        <p:spPr>
          <a:xfrm rot="1855923">
            <a:off x="5383329" y="5056141"/>
            <a:ext cx="607857" cy="637674"/>
          </a:xfrm>
          <a:prstGeom prst="flowChartDelay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/>
          </a:p>
        </p:txBody>
      </p:sp>
      <p:sp>
        <p:nvSpPr>
          <p:cNvPr id="39" name="ZoneTexte 38">
            <a:extLst>
              <a:ext uri="{FF2B5EF4-FFF2-40B4-BE49-F238E27FC236}">
                <a16:creationId xmlns="" xmlns:a16="http://schemas.microsoft.com/office/drawing/2014/main" id="{6820F7A8-83EC-CD2E-4E03-73F949B235F2}"/>
              </a:ext>
            </a:extLst>
          </p:cNvPr>
          <p:cNvSpPr txBox="1"/>
          <p:nvPr/>
        </p:nvSpPr>
        <p:spPr>
          <a:xfrm>
            <a:off x="5127163" y="3069769"/>
            <a:ext cx="984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/>
              <a:t>Lights</a:t>
            </a:r>
            <a:endParaRPr lang="fr-FR" dirty="0"/>
          </a:p>
        </p:txBody>
      </p:sp>
      <p:cxnSp>
        <p:nvCxnSpPr>
          <p:cNvPr id="40" name="Connecteur droit avec flèche 39">
            <a:extLst>
              <a:ext uri="{FF2B5EF4-FFF2-40B4-BE49-F238E27FC236}">
                <a16:creationId xmlns="" xmlns:a16="http://schemas.microsoft.com/office/drawing/2014/main" id="{BF2D9681-9248-9775-5C1F-D8B61CCB2EB1}"/>
              </a:ext>
            </a:extLst>
          </p:cNvPr>
          <p:cNvCxnSpPr>
            <a:cxnSpLocks/>
          </p:cNvCxnSpPr>
          <p:nvPr/>
        </p:nvCxnSpPr>
        <p:spPr>
          <a:xfrm flipH="1">
            <a:off x="4849305" y="3940866"/>
            <a:ext cx="716623" cy="39549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="" xmlns:a16="http://schemas.microsoft.com/office/drawing/2014/main" id="{EC9758C1-8A51-8407-C887-197B7B8DA7C5}"/>
              </a:ext>
            </a:extLst>
          </p:cNvPr>
          <p:cNvCxnSpPr>
            <a:cxnSpLocks/>
          </p:cNvCxnSpPr>
          <p:nvPr/>
        </p:nvCxnSpPr>
        <p:spPr>
          <a:xfrm flipH="1" flipV="1">
            <a:off x="4980376" y="4963197"/>
            <a:ext cx="659077" cy="39243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A47CF817-378F-397E-0F8B-7A778E21A6A5}"/>
              </a:ext>
            </a:extLst>
          </p:cNvPr>
          <p:cNvSpPr/>
          <p:nvPr/>
        </p:nvSpPr>
        <p:spPr>
          <a:xfrm rot="16200000">
            <a:off x="2917051" y="5326394"/>
            <a:ext cx="908646" cy="2887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Sensor</a:t>
            </a:r>
            <a:endParaRPr lang="fr-FR" sz="1200" dirty="0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D8DB6F0B-94EB-3A72-0144-6D44053F96A0}"/>
              </a:ext>
            </a:extLst>
          </p:cNvPr>
          <p:cNvSpPr/>
          <p:nvPr/>
        </p:nvSpPr>
        <p:spPr>
          <a:xfrm rot="16200000">
            <a:off x="6135055" y="5322599"/>
            <a:ext cx="908646" cy="2887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Sensor</a:t>
            </a:r>
            <a:endParaRPr lang="fr-FR" sz="1200" dirty="0"/>
          </a:p>
        </p:txBody>
      </p:sp>
      <p:sp>
        <p:nvSpPr>
          <p:cNvPr id="44" name="Flèche : pentagone 27">
            <a:extLst>
              <a:ext uri="{FF2B5EF4-FFF2-40B4-BE49-F238E27FC236}">
                <a16:creationId xmlns="" xmlns:a16="http://schemas.microsoft.com/office/drawing/2014/main" id="{A0F33EDB-081E-8475-4145-E8E8409C3B37}"/>
              </a:ext>
            </a:extLst>
          </p:cNvPr>
          <p:cNvSpPr/>
          <p:nvPr/>
        </p:nvSpPr>
        <p:spPr>
          <a:xfrm>
            <a:off x="5413001" y="6111067"/>
            <a:ext cx="2063995" cy="578026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/>
              <a:t>Processing</a:t>
            </a:r>
            <a:r>
              <a:rPr lang="fr-FR" b="1" dirty="0"/>
              <a:t> Unit</a:t>
            </a:r>
          </a:p>
        </p:txBody>
      </p:sp>
      <p:sp>
        <p:nvSpPr>
          <p:cNvPr id="45" name="Demi-cadre 44">
            <a:extLst>
              <a:ext uri="{FF2B5EF4-FFF2-40B4-BE49-F238E27FC236}">
                <a16:creationId xmlns="" xmlns:a16="http://schemas.microsoft.com/office/drawing/2014/main" id="{2BEB84FE-D2D9-A428-F45F-C74A5CB679A8}"/>
              </a:ext>
            </a:extLst>
          </p:cNvPr>
          <p:cNvSpPr/>
          <p:nvPr/>
        </p:nvSpPr>
        <p:spPr>
          <a:xfrm rot="8197154">
            <a:off x="2662892" y="4580523"/>
            <a:ext cx="252000" cy="252000"/>
          </a:xfrm>
          <a:prstGeom prst="halfFrame">
            <a:avLst>
              <a:gd name="adj1" fmla="val 20633"/>
              <a:gd name="adj2" fmla="val 20633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6" name="Demi-cadre 45">
            <a:extLst>
              <a:ext uri="{FF2B5EF4-FFF2-40B4-BE49-F238E27FC236}">
                <a16:creationId xmlns="" xmlns:a16="http://schemas.microsoft.com/office/drawing/2014/main" id="{F838F8B3-A167-C6D4-18DD-EDBE32A15F5D}"/>
              </a:ext>
            </a:extLst>
          </p:cNvPr>
          <p:cNvSpPr/>
          <p:nvPr/>
        </p:nvSpPr>
        <p:spPr>
          <a:xfrm rot="8197154">
            <a:off x="3113692" y="4580523"/>
            <a:ext cx="252000" cy="252000"/>
          </a:xfrm>
          <a:prstGeom prst="halfFrame">
            <a:avLst>
              <a:gd name="adj1" fmla="val 20633"/>
              <a:gd name="adj2" fmla="val 20633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6A730E4C-99EA-009C-8CF4-2254021D08F5}"/>
              </a:ext>
            </a:extLst>
          </p:cNvPr>
          <p:cNvSpPr/>
          <p:nvPr/>
        </p:nvSpPr>
        <p:spPr>
          <a:xfrm>
            <a:off x="10058494" y="4562882"/>
            <a:ext cx="372979" cy="26469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 : carré corné 31">
            <a:extLst>
              <a:ext uri="{FF2B5EF4-FFF2-40B4-BE49-F238E27FC236}">
                <a16:creationId xmlns="" xmlns:a16="http://schemas.microsoft.com/office/drawing/2014/main" id="{C1D55A3D-1CA5-BBAA-5408-50249DA8078A}"/>
              </a:ext>
            </a:extLst>
          </p:cNvPr>
          <p:cNvSpPr/>
          <p:nvPr/>
        </p:nvSpPr>
        <p:spPr>
          <a:xfrm>
            <a:off x="7792566" y="5460571"/>
            <a:ext cx="1609146" cy="1126680"/>
          </a:xfrm>
          <a:prstGeom prst="foldedCorner">
            <a:avLst>
              <a:gd name="adj" fmla="val 29948"/>
            </a:avLst>
          </a:prstGeom>
          <a:solidFill>
            <a:srgbClr val="6AB5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Display</a:t>
            </a:r>
          </a:p>
          <a:p>
            <a:pPr algn="ctr"/>
            <a:r>
              <a:rPr lang="fr-FR" dirty="0"/>
              <a:t>Data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xmlns="" id="{111ACD45-00D6-6136-E1C2-B56939B5CA2A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Système de vision industrielle</a:t>
            </a:r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862070" y="2282862"/>
            <a:ext cx="321770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/>
              <a:t>Automatiser le </a:t>
            </a:r>
            <a:r>
              <a:rPr lang="fr-FR" b="1" dirty="0"/>
              <a:t>processus d’inspection des produits </a:t>
            </a:r>
            <a:r>
              <a:rPr lang="fr-FR" dirty="0"/>
              <a:t>ou des matériaux afin de </a:t>
            </a:r>
            <a:r>
              <a:rPr lang="fr-FR" b="1" dirty="0"/>
              <a:t>garantir la qualité, la cohérence et la précision </a:t>
            </a:r>
            <a:r>
              <a:rPr lang="fr-FR" dirty="0"/>
              <a:t>dans les environnements de fabrication ou de production.</a:t>
            </a:r>
            <a:endParaRPr lang="en-US" dirty="0"/>
          </a:p>
        </p:txBody>
      </p:sp>
      <p:pic>
        <p:nvPicPr>
          <p:cNvPr id="51" name="Image 50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xmlns="" id="{68974E28-E8E5-A2D3-2FA4-80DBF0426D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050" y="1639697"/>
            <a:ext cx="2685239" cy="179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66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xmlns="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 smtClean="0"/>
              <a:t>Photodétection</a:t>
            </a:r>
            <a:endParaRPr lang="fr-FR" dirty="0"/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xmlns="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 smtClean="0">
                <a:solidFill>
                  <a:srgbClr val="222268"/>
                </a:solidFill>
                <a:latin typeface="+mj-lt"/>
              </a:rPr>
              <a:t>Systèm</a:t>
            </a:r>
            <a:r>
              <a:rPr lang="fr-FR" sz="1800" b="1" dirty="0" smtClean="0">
                <a:solidFill>
                  <a:srgbClr val="222268"/>
                </a:solidFill>
                <a:latin typeface="+mj-lt"/>
              </a:rPr>
              <a:t>e de phot. / Caractéristiques</a:t>
            </a:r>
            <a:endParaRPr lang="fr-FR" sz="1800" b="1" dirty="0">
              <a:solidFill>
                <a:srgbClr val="222268"/>
              </a:solidFill>
              <a:latin typeface="+mj-lt"/>
            </a:endParaRPr>
          </a:p>
        </p:txBody>
      </p:sp>
      <p:sp>
        <p:nvSpPr>
          <p:cNvPr id="139" name="ZoneTexte 138">
            <a:extLst>
              <a:ext uri="{FF2B5EF4-FFF2-40B4-BE49-F238E27FC236}">
                <a16:creationId xmlns:a16="http://schemas.microsoft.com/office/drawing/2014/main" xmlns="" id="{110A4016-B3E5-2AAB-0744-6E0AA1FEFB0B}"/>
              </a:ext>
            </a:extLst>
          </p:cNvPr>
          <p:cNvSpPr txBox="1"/>
          <p:nvPr/>
        </p:nvSpPr>
        <p:spPr>
          <a:xfrm>
            <a:off x="7735177" y="2321996"/>
            <a:ext cx="32160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fr-FR" b="1" dirty="0" smtClean="0"/>
              <a:t>Convertir </a:t>
            </a:r>
            <a:r>
              <a:rPr lang="fr-FR" b="1" dirty="0"/>
              <a:t>un signal lumineux </a:t>
            </a:r>
            <a:r>
              <a:rPr lang="fr-FR" dirty="0"/>
              <a:t>(flux de photons) en un signal électrique mesurable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40" name="Rectangle : coins arrondis 8">
            <a:extLst>
              <a:ext uri="{FF2B5EF4-FFF2-40B4-BE49-F238E27FC236}">
                <a16:creationId xmlns:a16="http://schemas.microsoft.com/office/drawing/2014/main" xmlns="" id="{111ACD45-00D6-6136-E1C2-B56939B5CA2A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Système de </a:t>
            </a:r>
            <a:r>
              <a:rPr lang="fr-FR" dirty="0" err="1" smtClean="0"/>
              <a:t>photodétection</a:t>
            </a:r>
            <a:endParaRPr lang="fr-FR" dirty="0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xmlns="" id="{4FDD828A-FB5E-332B-B5A3-11D242A28B8F}"/>
              </a:ext>
            </a:extLst>
          </p:cNvPr>
          <p:cNvSpPr/>
          <p:nvPr/>
        </p:nvSpPr>
        <p:spPr>
          <a:xfrm>
            <a:off x="8732083" y="4256120"/>
            <a:ext cx="1222265" cy="10698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Sys. Phot.</a:t>
            </a:r>
            <a:endParaRPr lang="fr-FR" dirty="0"/>
          </a:p>
        </p:txBody>
      </p:sp>
      <p:cxnSp>
        <p:nvCxnSpPr>
          <p:cNvPr id="142" name="Connecteur droit avec flèche 141">
            <a:extLst>
              <a:ext uri="{FF2B5EF4-FFF2-40B4-BE49-F238E27FC236}">
                <a16:creationId xmlns:a16="http://schemas.microsoft.com/office/drawing/2014/main" xmlns="" id="{AAF0045E-75FA-C363-9989-CD699090A3C3}"/>
              </a:ext>
            </a:extLst>
          </p:cNvPr>
          <p:cNvCxnSpPr>
            <a:cxnSpLocks/>
          </p:cNvCxnSpPr>
          <p:nvPr/>
        </p:nvCxnSpPr>
        <p:spPr>
          <a:xfrm>
            <a:off x="8001000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>
            <a:extLst>
              <a:ext uri="{FF2B5EF4-FFF2-40B4-BE49-F238E27FC236}">
                <a16:creationId xmlns:a16="http://schemas.microsoft.com/office/drawing/2014/main" xmlns="" id="{E59F52BC-BD4E-1C97-BA0E-D8F0525A3913}"/>
              </a:ext>
            </a:extLst>
          </p:cNvPr>
          <p:cNvCxnSpPr/>
          <p:nvPr/>
        </p:nvCxnSpPr>
        <p:spPr>
          <a:xfrm>
            <a:off x="10000488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ZoneTexte 143">
            <a:extLst>
              <a:ext uri="{FF2B5EF4-FFF2-40B4-BE49-F238E27FC236}">
                <a16:creationId xmlns:a16="http://schemas.microsoft.com/office/drawing/2014/main" xmlns="" id="{E5821B81-B465-192A-C30F-4B9F651F0DE0}"/>
              </a:ext>
            </a:extLst>
          </p:cNvPr>
          <p:cNvSpPr txBox="1"/>
          <p:nvPr/>
        </p:nvSpPr>
        <p:spPr>
          <a:xfrm>
            <a:off x="7189470" y="3934797"/>
            <a:ext cx="13418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 smtClean="0"/>
              <a:t>Flux lumineux</a:t>
            </a:r>
            <a:endParaRPr lang="fr-FR" dirty="0"/>
          </a:p>
        </p:txBody>
      </p:sp>
      <p:sp>
        <p:nvSpPr>
          <p:cNvPr id="145" name="ZoneTexte 144">
            <a:extLst>
              <a:ext uri="{FF2B5EF4-FFF2-40B4-BE49-F238E27FC236}">
                <a16:creationId xmlns:a16="http://schemas.microsoft.com/office/drawing/2014/main" xmlns="" id="{D463B968-1DE1-37CB-7B05-ABF6A4C2ABD5}"/>
              </a:ext>
            </a:extLst>
          </p:cNvPr>
          <p:cNvSpPr txBox="1"/>
          <p:nvPr/>
        </p:nvSpPr>
        <p:spPr>
          <a:xfrm>
            <a:off x="10155079" y="3996353"/>
            <a:ext cx="13409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 smtClean="0"/>
              <a:t>Grandeur Electrique</a:t>
            </a:r>
            <a:endParaRPr lang="fr-FR" sz="1600" dirty="0"/>
          </a:p>
        </p:txBody>
      </p:sp>
      <p:sp>
        <p:nvSpPr>
          <p:cNvPr id="23" name="ZoneTexte 22"/>
          <p:cNvSpPr txBox="1"/>
          <p:nvPr/>
        </p:nvSpPr>
        <p:spPr>
          <a:xfrm>
            <a:off x="532668" y="1934529"/>
            <a:ext cx="63801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b="1" dirty="0" smtClean="0"/>
              <a:t>Sensibilité </a:t>
            </a:r>
            <a:r>
              <a:rPr lang="fr-FR" dirty="0" smtClean="0"/>
              <a:t>: rapport entre le courant de sortie et la puissance optique incidente</a:t>
            </a:r>
            <a:endParaRPr lang="fr-FR" b="1" dirty="0" smtClean="0"/>
          </a:p>
          <a:p>
            <a:pPr marL="285750" indent="-285750">
              <a:buFontTx/>
              <a:buChar char="-"/>
            </a:pPr>
            <a:r>
              <a:rPr lang="fr-FR" b="1" dirty="0" smtClean="0"/>
              <a:t>Bruit </a:t>
            </a:r>
            <a:r>
              <a:rPr lang="fr-FR" dirty="0" smtClean="0"/>
              <a:t>: fluctuations indésirables du signal électrique</a:t>
            </a:r>
          </a:p>
          <a:p>
            <a:pPr marL="739336" lvl="1" indent="-285750">
              <a:buFontTx/>
              <a:buChar char="-"/>
            </a:pPr>
            <a:r>
              <a:rPr lang="fr-FR" i="1" dirty="0" smtClean="0"/>
              <a:t>Bruit d’amplification</a:t>
            </a:r>
          </a:p>
          <a:p>
            <a:pPr marL="739336" lvl="1" indent="-285750">
              <a:buFontTx/>
              <a:buChar char="-"/>
            </a:pPr>
            <a:r>
              <a:rPr lang="fr-FR" i="1" dirty="0" smtClean="0"/>
              <a:t>Bruit thermique (Johnson-</a:t>
            </a:r>
            <a:r>
              <a:rPr lang="fr-FR" i="1" dirty="0" err="1" smtClean="0"/>
              <a:t>Nyquist</a:t>
            </a:r>
            <a:r>
              <a:rPr lang="fr-FR" i="1" dirty="0" smtClean="0"/>
              <a:t>)</a:t>
            </a:r>
          </a:p>
          <a:p>
            <a:pPr marL="739336" lvl="1" indent="-285750">
              <a:buFontTx/>
              <a:buChar char="-"/>
            </a:pPr>
            <a:r>
              <a:rPr lang="fr-FR" i="1" dirty="0" smtClean="0"/>
              <a:t>Bruit de photons</a:t>
            </a:r>
          </a:p>
          <a:p>
            <a:pPr lvl="1" indent="0"/>
            <a:endParaRPr lang="fr-FR" i="1" dirty="0" smtClean="0"/>
          </a:p>
          <a:p>
            <a:pPr marL="285750" indent="-285750">
              <a:buFontTx/>
              <a:buChar char="-"/>
            </a:pPr>
            <a:r>
              <a:rPr lang="fr-FR" b="1" dirty="0" smtClean="0"/>
              <a:t>Rapport signal à bruit</a:t>
            </a:r>
            <a:r>
              <a:rPr lang="fr-FR" dirty="0" smtClean="0"/>
              <a:t> : mesure la qualité du signal détecté</a:t>
            </a:r>
            <a:endParaRPr lang="fr-FR" b="1" dirty="0" smtClean="0"/>
          </a:p>
          <a:p>
            <a:pPr marL="285750" indent="-285750">
              <a:buFontTx/>
              <a:buChar char="-"/>
            </a:pPr>
            <a:r>
              <a:rPr lang="fr-FR" b="1" dirty="0" smtClean="0"/>
              <a:t>Temps de réponse </a:t>
            </a:r>
            <a:r>
              <a:rPr lang="fr-FR" dirty="0" smtClean="0"/>
              <a:t>: durée nécessaire pour que le signal atteigne un niveau stable après une variation</a:t>
            </a:r>
          </a:p>
          <a:p>
            <a:pPr marL="285750" indent="-285750">
              <a:buFontTx/>
              <a:buChar char="-"/>
            </a:pPr>
            <a:r>
              <a:rPr lang="fr-FR" b="1" dirty="0" smtClean="0"/>
              <a:t>Bande passante </a:t>
            </a:r>
            <a:r>
              <a:rPr lang="fr-FR" dirty="0" smtClean="0"/>
              <a:t>: fréquence maximale de modulation détectable</a:t>
            </a:r>
          </a:p>
          <a:p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b="1" dirty="0" smtClean="0"/>
              <a:t>Courant d’obscurité </a:t>
            </a:r>
            <a:r>
              <a:rPr lang="fr-FR" dirty="0" smtClean="0"/>
              <a:t>: courant généré par le détecteur en l’absence de lumière</a:t>
            </a:r>
          </a:p>
          <a:p>
            <a:pPr marL="285750" indent="-285750">
              <a:buFontTx/>
              <a:buChar char="-"/>
            </a:pPr>
            <a:r>
              <a:rPr lang="fr-FR" b="1" dirty="0" smtClean="0"/>
              <a:t>Stabilité et linéarité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059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xmlns="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 smtClean="0"/>
              <a:t>Photodétection</a:t>
            </a:r>
            <a:endParaRPr lang="fr-FR" dirty="0"/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xmlns="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 smtClean="0">
                <a:solidFill>
                  <a:srgbClr val="222268"/>
                </a:solidFill>
                <a:latin typeface="+mj-lt"/>
              </a:rPr>
              <a:t>Systèm</a:t>
            </a:r>
            <a:r>
              <a:rPr lang="fr-FR" sz="1800" b="1" dirty="0" smtClean="0">
                <a:solidFill>
                  <a:srgbClr val="222268"/>
                </a:solidFill>
                <a:latin typeface="+mj-lt"/>
              </a:rPr>
              <a:t>e de phot. / Caractéristiques</a:t>
            </a:r>
            <a:endParaRPr lang="fr-FR" sz="1800" b="1" dirty="0">
              <a:solidFill>
                <a:srgbClr val="222268"/>
              </a:solidFill>
              <a:latin typeface="+mj-lt"/>
            </a:endParaRPr>
          </a:p>
        </p:txBody>
      </p:sp>
      <p:sp>
        <p:nvSpPr>
          <p:cNvPr id="139" name="ZoneTexte 138">
            <a:extLst>
              <a:ext uri="{FF2B5EF4-FFF2-40B4-BE49-F238E27FC236}">
                <a16:creationId xmlns:a16="http://schemas.microsoft.com/office/drawing/2014/main" xmlns="" id="{110A4016-B3E5-2AAB-0744-6E0AA1FEFB0B}"/>
              </a:ext>
            </a:extLst>
          </p:cNvPr>
          <p:cNvSpPr txBox="1"/>
          <p:nvPr/>
        </p:nvSpPr>
        <p:spPr>
          <a:xfrm>
            <a:off x="7735177" y="2321996"/>
            <a:ext cx="32160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fr-FR" b="1" dirty="0" smtClean="0"/>
              <a:t>Convertir </a:t>
            </a:r>
            <a:r>
              <a:rPr lang="fr-FR" b="1" dirty="0"/>
              <a:t>un signal lumineux </a:t>
            </a:r>
            <a:r>
              <a:rPr lang="fr-FR" dirty="0"/>
              <a:t>(flux de photons) en un signal électrique mesurable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40" name="Rectangle : coins arrondis 8">
            <a:extLst>
              <a:ext uri="{FF2B5EF4-FFF2-40B4-BE49-F238E27FC236}">
                <a16:creationId xmlns:a16="http://schemas.microsoft.com/office/drawing/2014/main" xmlns="" id="{111ACD45-00D6-6136-E1C2-B56939B5CA2A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Système de </a:t>
            </a:r>
            <a:r>
              <a:rPr lang="fr-FR" dirty="0" err="1" smtClean="0"/>
              <a:t>photodétection</a:t>
            </a:r>
            <a:endParaRPr lang="fr-FR" dirty="0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xmlns="" id="{4FDD828A-FB5E-332B-B5A3-11D242A28B8F}"/>
              </a:ext>
            </a:extLst>
          </p:cNvPr>
          <p:cNvSpPr/>
          <p:nvPr/>
        </p:nvSpPr>
        <p:spPr>
          <a:xfrm>
            <a:off x="8732083" y="4256120"/>
            <a:ext cx="1222265" cy="10698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Sys. Phot.</a:t>
            </a:r>
            <a:endParaRPr lang="fr-FR" dirty="0"/>
          </a:p>
        </p:txBody>
      </p:sp>
      <p:cxnSp>
        <p:nvCxnSpPr>
          <p:cNvPr id="142" name="Connecteur droit avec flèche 141">
            <a:extLst>
              <a:ext uri="{FF2B5EF4-FFF2-40B4-BE49-F238E27FC236}">
                <a16:creationId xmlns:a16="http://schemas.microsoft.com/office/drawing/2014/main" xmlns="" id="{AAF0045E-75FA-C363-9989-CD699090A3C3}"/>
              </a:ext>
            </a:extLst>
          </p:cNvPr>
          <p:cNvCxnSpPr>
            <a:cxnSpLocks/>
          </p:cNvCxnSpPr>
          <p:nvPr/>
        </p:nvCxnSpPr>
        <p:spPr>
          <a:xfrm>
            <a:off x="8001000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>
            <a:extLst>
              <a:ext uri="{FF2B5EF4-FFF2-40B4-BE49-F238E27FC236}">
                <a16:creationId xmlns:a16="http://schemas.microsoft.com/office/drawing/2014/main" xmlns="" id="{E59F52BC-BD4E-1C97-BA0E-D8F0525A3913}"/>
              </a:ext>
            </a:extLst>
          </p:cNvPr>
          <p:cNvCxnSpPr/>
          <p:nvPr/>
        </p:nvCxnSpPr>
        <p:spPr>
          <a:xfrm>
            <a:off x="10000488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ZoneTexte 143">
            <a:extLst>
              <a:ext uri="{FF2B5EF4-FFF2-40B4-BE49-F238E27FC236}">
                <a16:creationId xmlns:a16="http://schemas.microsoft.com/office/drawing/2014/main" xmlns="" id="{E5821B81-B465-192A-C30F-4B9F651F0DE0}"/>
              </a:ext>
            </a:extLst>
          </p:cNvPr>
          <p:cNvSpPr txBox="1"/>
          <p:nvPr/>
        </p:nvSpPr>
        <p:spPr>
          <a:xfrm>
            <a:off x="7189470" y="3934797"/>
            <a:ext cx="13418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 smtClean="0"/>
              <a:t>Flux lumineux</a:t>
            </a:r>
            <a:endParaRPr lang="fr-FR" dirty="0"/>
          </a:p>
        </p:txBody>
      </p:sp>
      <p:sp>
        <p:nvSpPr>
          <p:cNvPr id="145" name="ZoneTexte 144">
            <a:extLst>
              <a:ext uri="{FF2B5EF4-FFF2-40B4-BE49-F238E27FC236}">
                <a16:creationId xmlns:a16="http://schemas.microsoft.com/office/drawing/2014/main" xmlns="" id="{D463B968-1DE1-37CB-7B05-ABF6A4C2ABD5}"/>
              </a:ext>
            </a:extLst>
          </p:cNvPr>
          <p:cNvSpPr txBox="1"/>
          <p:nvPr/>
        </p:nvSpPr>
        <p:spPr>
          <a:xfrm>
            <a:off x="10155079" y="3996353"/>
            <a:ext cx="13409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 smtClean="0"/>
              <a:t>Grandeur Electrique</a:t>
            </a:r>
            <a:endParaRPr lang="fr-FR" sz="160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xmlns="" id="{BED7CA4A-9EE6-9BB7-D8EA-C96651B12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24" y="3146513"/>
            <a:ext cx="5641732" cy="3545948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32668" y="1673513"/>
            <a:ext cx="63801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b="1" dirty="0" smtClean="0"/>
              <a:t>Bande spectrale de réponse </a:t>
            </a:r>
            <a:r>
              <a:rPr lang="fr-FR" dirty="0" smtClean="0"/>
              <a:t>: domaine de longueurs d’onde pour lesquelles le détecteur est sensible</a:t>
            </a:r>
          </a:p>
          <a:p>
            <a:pPr marL="285750" indent="-285750">
              <a:buFontTx/>
              <a:buChar char="-"/>
            </a:pPr>
            <a:r>
              <a:rPr lang="fr-FR" b="1" dirty="0" smtClean="0"/>
              <a:t>Efficacité quantique </a:t>
            </a:r>
            <a:r>
              <a:rPr lang="fr-FR" dirty="0" smtClean="0"/>
              <a:t>: fraction de photons incidents qui génèrent effectivement un </a:t>
            </a:r>
            <a:r>
              <a:rPr lang="fr-FR" dirty="0" err="1" smtClean="0"/>
              <a:t>électron</a:t>
            </a:r>
            <a:r>
              <a:rPr lang="fr-FR" b="1" dirty="0" err="1" smtClean="0"/>
              <a:t>Taille</a:t>
            </a:r>
            <a:r>
              <a:rPr lang="fr-FR" b="1" dirty="0" smtClean="0"/>
              <a:t> active </a:t>
            </a:r>
            <a:r>
              <a:rPr lang="fr-FR" dirty="0" smtClean="0"/>
              <a:t>: détermine la quantité de lumière collectée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7649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xmlns="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 err="1" smtClean="0"/>
              <a:t>LEDs</a:t>
            </a:r>
            <a:r>
              <a:rPr lang="fr-FR" dirty="0" smtClean="0"/>
              <a:t> / Photodiodes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xmlns="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 smtClean="0">
                <a:latin typeface="Bahnschrift SemiBold" panose="020B0502040204020203" pitchFamily="34" charset="0"/>
              </a:rPr>
              <a:t>Caractéristiques des diodes</a:t>
            </a:r>
            <a:endParaRPr lang="fr-FR" dirty="0"/>
          </a:p>
          <a:p>
            <a:endParaRPr lang="fr-FR" sz="20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873EAD93-EC04-E6B8-DFA9-6F2579C63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232" y="5035788"/>
            <a:ext cx="1694972" cy="150731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EFC07010-60CC-0F51-321B-2AEC004C2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275" y="5035788"/>
            <a:ext cx="1346761" cy="151308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xmlns="" id="{44B3C565-073B-8D22-06F4-BA1E9315683E}"/>
              </a:ext>
            </a:extLst>
          </p:cNvPr>
          <p:cNvSpPr txBox="1"/>
          <p:nvPr/>
        </p:nvSpPr>
        <p:spPr>
          <a:xfrm>
            <a:off x="8180236" y="6527409"/>
            <a:ext cx="12485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IDS </a:t>
            </a:r>
            <a:r>
              <a:rPr lang="fr-FR" sz="1000" dirty="0" err="1"/>
              <a:t>Sensor</a:t>
            </a:r>
            <a:endParaRPr lang="fr-FR" sz="10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A875D335-1D18-FB0A-5718-530BDA1B0943}"/>
              </a:ext>
            </a:extLst>
          </p:cNvPr>
          <p:cNvSpPr txBox="1"/>
          <p:nvPr/>
        </p:nvSpPr>
        <p:spPr>
          <a:xfrm>
            <a:off x="10527274" y="6553442"/>
            <a:ext cx="16173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 err="1"/>
              <a:t>Basler</a:t>
            </a:r>
            <a:r>
              <a:rPr lang="fr-FR" sz="1000" dirty="0"/>
              <a:t> </a:t>
            </a:r>
            <a:r>
              <a:rPr lang="fr-FR" sz="1000" dirty="0" err="1"/>
              <a:t>Sensor</a:t>
            </a:r>
            <a:r>
              <a:rPr lang="fr-FR" sz="1000" dirty="0"/>
              <a:t> / </a:t>
            </a:r>
            <a:r>
              <a:rPr lang="fr-FR" sz="1000" dirty="0" err="1"/>
              <a:t>Mouser</a:t>
            </a:r>
            <a:endParaRPr lang="fr-FR" sz="1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36684"/>
            <a:ext cx="3528392" cy="144942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8AB73770-127F-410F-7D44-3AEA449E7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8368" y="2408321"/>
            <a:ext cx="1693258" cy="119660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xmlns="" id="{16CD715E-1E9F-2036-884B-9D13EC59F4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6959" y="2413392"/>
            <a:ext cx="1366554" cy="117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21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A6FD37FA-8608-6E4C-F27D-A8B2CACFD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998" y="2553322"/>
            <a:ext cx="3883556" cy="15314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xmlns="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smtClean="0"/>
              <a:t>Diode</a:t>
            </a:r>
            <a:endParaRPr lang="fr-FR" dirty="0"/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xmlns="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 smtClean="0">
                <a:solidFill>
                  <a:srgbClr val="222268"/>
                </a:solidFill>
                <a:latin typeface="+mj-lt"/>
              </a:rPr>
              <a:t>Caractéristique statique</a:t>
            </a:r>
            <a:endParaRPr lang="fr-FR" sz="1800" b="1" dirty="0">
              <a:solidFill>
                <a:srgbClr val="222268"/>
              </a:solidFill>
              <a:latin typeface="+mj-lt"/>
            </a:endParaRP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xmlns="" id="{111ACD45-00D6-6136-E1C2-B56939B5CA2A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Diode</a:t>
            </a:r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862070" y="2282862"/>
            <a:ext cx="32177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 smtClean="0"/>
              <a:t>Dipôle </a:t>
            </a:r>
            <a:r>
              <a:rPr lang="fr-FR" b="1" dirty="0"/>
              <a:t>non linéaire </a:t>
            </a:r>
            <a:r>
              <a:rPr lang="fr-FR" dirty="0"/>
              <a:t>et </a:t>
            </a:r>
            <a:r>
              <a:rPr lang="fr-FR" b="1" dirty="0"/>
              <a:t>polarisé</a:t>
            </a:r>
            <a:endParaRPr lang="en-US" b="1" dirty="0"/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xmlns="" id="{8AB73770-127F-410F-7D44-3AEA449E7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8368" y="2408321"/>
            <a:ext cx="1693258" cy="1196607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xmlns="" id="{D25615BA-E509-3273-4031-675E8C0E5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566" y="3926454"/>
            <a:ext cx="5116071" cy="2681945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xmlns="" id="{11B8BE14-FBFA-B232-3834-FF44C1789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6590" y="6431396"/>
            <a:ext cx="2060773" cy="213302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xmlns="" id="{183A1C47-7B34-F7B7-DB23-43C79D86D7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6590" y="2034333"/>
            <a:ext cx="4314146" cy="427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9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xmlns="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smtClean="0"/>
              <a:t>Diode</a:t>
            </a:r>
            <a:endParaRPr lang="fr-FR" dirty="0"/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xmlns="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 smtClean="0">
                <a:solidFill>
                  <a:srgbClr val="222268"/>
                </a:solidFill>
                <a:latin typeface="+mj-lt"/>
              </a:rPr>
              <a:t>Caractéristique statique</a:t>
            </a:r>
            <a:endParaRPr lang="fr-FR" sz="1800" b="1" dirty="0">
              <a:solidFill>
                <a:srgbClr val="222268"/>
              </a:solidFill>
              <a:latin typeface="+mj-lt"/>
            </a:endParaRP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xmlns="" id="{111ACD45-00D6-6136-E1C2-B56939B5CA2A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Diode</a:t>
            </a:r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862070" y="2282862"/>
            <a:ext cx="32177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 smtClean="0"/>
              <a:t>Dipôle </a:t>
            </a:r>
            <a:r>
              <a:rPr lang="fr-FR" b="1" dirty="0"/>
              <a:t>non linéaire </a:t>
            </a:r>
            <a:r>
              <a:rPr lang="fr-FR" dirty="0"/>
              <a:t>et </a:t>
            </a:r>
            <a:r>
              <a:rPr lang="fr-FR" b="1" dirty="0"/>
              <a:t>polarisé</a:t>
            </a:r>
            <a:endParaRPr lang="en-US" b="1" dirty="0"/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xmlns="" id="{8AB73770-127F-410F-7D44-3AEA449E7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368" y="2408321"/>
            <a:ext cx="1693258" cy="1196607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xmlns="" id="{D25615BA-E509-3273-4031-675E8C0E5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02" y="2609241"/>
            <a:ext cx="2159823" cy="1132221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xmlns="" id="{11B8BE14-FBFA-B232-3834-FF44C1789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590" y="6431396"/>
            <a:ext cx="2060773" cy="213302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xmlns="" id="{183A1C47-7B34-F7B7-DB23-43C79D86D7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6590" y="2034333"/>
            <a:ext cx="4314146" cy="4271851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xmlns="" id="{11CAF001-C79C-B17E-DF17-631DFBB119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662" y="3801198"/>
            <a:ext cx="6157259" cy="297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07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xmlns="" id="{A71C9A66-FD84-0971-7D7A-C122064CE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34" y="3212976"/>
            <a:ext cx="6524359" cy="303984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xmlns="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smtClean="0"/>
              <a:t>Photodiode</a:t>
            </a:r>
            <a:endParaRPr lang="fr-FR" dirty="0"/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xmlns="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 smtClean="0">
                <a:solidFill>
                  <a:srgbClr val="222268"/>
                </a:solidFill>
                <a:latin typeface="+mj-lt"/>
              </a:rPr>
              <a:t>Caractéristique statique</a:t>
            </a:r>
            <a:endParaRPr lang="fr-FR" sz="1800" b="1" dirty="0">
              <a:solidFill>
                <a:srgbClr val="222268"/>
              </a:solidFill>
              <a:latin typeface="+mj-lt"/>
            </a:endParaRP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xmlns="" id="{111ACD45-00D6-6136-E1C2-B56939B5CA2A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Photodiode</a:t>
            </a:r>
            <a:endParaRPr lang="fr-FR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xmlns="" id="{05D91B67-991B-E3AC-CDD3-0514D8351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272" y="1638672"/>
            <a:ext cx="2608978" cy="1980772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xmlns="" id="{16039821-AF07-B8AA-D4AD-AD1473AAF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192" y="4032853"/>
            <a:ext cx="4158328" cy="266079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2957" y="2003697"/>
            <a:ext cx="2695575" cy="74295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862070" y="2282862"/>
            <a:ext cx="321770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 smtClean="0"/>
              <a:t>Dipôle </a:t>
            </a:r>
            <a:r>
              <a:rPr lang="fr-FR" b="1" dirty="0"/>
              <a:t>non linéaire </a:t>
            </a:r>
            <a:r>
              <a:rPr lang="fr-FR" dirty="0"/>
              <a:t>et </a:t>
            </a:r>
            <a:r>
              <a:rPr lang="fr-FR" b="1" dirty="0" smtClean="0"/>
              <a:t>polarisé, </a:t>
            </a:r>
            <a:r>
              <a:rPr lang="fr-FR" dirty="0" smtClean="0"/>
              <a:t>ayant </a:t>
            </a:r>
            <a:r>
              <a:rPr lang="fr-FR" dirty="0"/>
              <a:t>la </a:t>
            </a:r>
            <a:r>
              <a:rPr lang="fr-FR" b="1" dirty="0"/>
              <a:t>capacité de capter un rayonnement du domaine optique </a:t>
            </a:r>
            <a:r>
              <a:rPr lang="fr-FR" dirty="0"/>
              <a:t>et de le </a:t>
            </a:r>
            <a:r>
              <a:rPr lang="fr-FR" b="1" dirty="0"/>
              <a:t>transformer en signal </a:t>
            </a:r>
            <a:r>
              <a:rPr lang="fr-FR" b="1" dirty="0" smtClean="0"/>
              <a:t>électrique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3958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xmlns="" id="{A71C9A66-FD84-0971-7D7A-C122064CE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34" y="3212976"/>
            <a:ext cx="6524359" cy="303984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xmlns="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smtClean="0"/>
              <a:t>Photodiode</a:t>
            </a:r>
            <a:endParaRPr lang="fr-FR" dirty="0"/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xmlns="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 smtClean="0">
                <a:solidFill>
                  <a:srgbClr val="222268"/>
                </a:solidFill>
                <a:latin typeface="+mj-lt"/>
              </a:rPr>
              <a:t>Caractéristique statique</a:t>
            </a:r>
            <a:endParaRPr lang="fr-FR" sz="1800" b="1" dirty="0">
              <a:solidFill>
                <a:srgbClr val="222268"/>
              </a:solidFill>
              <a:latin typeface="+mj-lt"/>
            </a:endParaRP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xmlns="" id="{111ACD45-00D6-6136-E1C2-B56939B5CA2A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Photodiode</a:t>
            </a:r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862070" y="2282862"/>
            <a:ext cx="321770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 smtClean="0"/>
              <a:t>Dipôle </a:t>
            </a:r>
            <a:r>
              <a:rPr lang="fr-FR" b="1" dirty="0"/>
              <a:t>non linéaire </a:t>
            </a:r>
            <a:r>
              <a:rPr lang="fr-FR" dirty="0"/>
              <a:t>et </a:t>
            </a:r>
            <a:r>
              <a:rPr lang="fr-FR" b="1" dirty="0" smtClean="0"/>
              <a:t>polarisé, </a:t>
            </a:r>
            <a:r>
              <a:rPr lang="fr-FR" dirty="0" smtClean="0"/>
              <a:t>ayant </a:t>
            </a:r>
            <a:r>
              <a:rPr lang="fr-FR" dirty="0"/>
              <a:t>la </a:t>
            </a:r>
            <a:r>
              <a:rPr lang="fr-FR" b="1" dirty="0"/>
              <a:t>capacité de capter un rayonnement du domaine optique </a:t>
            </a:r>
            <a:r>
              <a:rPr lang="fr-FR" dirty="0"/>
              <a:t>et de le </a:t>
            </a:r>
            <a:r>
              <a:rPr lang="fr-FR" b="1" dirty="0"/>
              <a:t>transformer en signal </a:t>
            </a:r>
            <a:r>
              <a:rPr lang="fr-FR" b="1" dirty="0" smtClean="0"/>
              <a:t>électrique </a:t>
            </a:r>
            <a:endParaRPr lang="en-US" b="1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19DF2C12-21C1-B5E2-C1B9-386CE83CC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366" y="2132813"/>
            <a:ext cx="3533775" cy="458152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xmlns="" id="{60849CB4-5BF0-FF65-BA19-AC02E67EA2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3234" y="2132813"/>
            <a:ext cx="3038521" cy="435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36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xmlns="" id="{A71C9A66-FD84-0971-7D7A-C122064CE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34" y="3212976"/>
            <a:ext cx="6524359" cy="303984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xmlns="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smtClean="0"/>
              <a:t>Photodiode</a:t>
            </a:r>
            <a:endParaRPr lang="fr-FR" dirty="0"/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xmlns="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 smtClean="0">
                <a:solidFill>
                  <a:srgbClr val="222268"/>
                </a:solidFill>
                <a:latin typeface="+mj-lt"/>
              </a:rPr>
              <a:t>Caractéristique statique</a:t>
            </a:r>
            <a:endParaRPr lang="fr-FR" sz="1800" b="1" dirty="0">
              <a:solidFill>
                <a:srgbClr val="222268"/>
              </a:solidFill>
              <a:latin typeface="+mj-lt"/>
            </a:endParaRP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xmlns="" id="{111ACD45-00D6-6136-E1C2-B56939B5CA2A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Photodiode</a:t>
            </a:r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862070" y="2282862"/>
            <a:ext cx="321770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 smtClean="0"/>
              <a:t>Dipôle </a:t>
            </a:r>
            <a:r>
              <a:rPr lang="fr-FR" b="1" dirty="0"/>
              <a:t>non linéaire </a:t>
            </a:r>
            <a:r>
              <a:rPr lang="fr-FR" dirty="0"/>
              <a:t>et </a:t>
            </a:r>
            <a:r>
              <a:rPr lang="fr-FR" b="1" dirty="0" smtClean="0"/>
              <a:t>polarisé, </a:t>
            </a:r>
            <a:r>
              <a:rPr lang="fr-FR" dirty="0" smtClean="0"/>
              <a:t>ayant </a:t>
            </a:r>
            <a:r>
              <a:rPr lang="fr-FR" dirty="0"/>
              <a:t>la </a:t>
            </a:r>
            <a:r>
              <a:rPr lang="fr-FR" b="1" dirty="0"/>
              <a:t>capacité de capter un rayonnement du domaine optique </a:t>
            </a:r>
            <a:r>
              <a:rPr lang="fr-FR" dirty="0"/>
              <a:t>et de le </a:t>
            </a:r>
            <a:r>
              <a:rPr lang="fr-FR" b="1" dirty="0"/>
              <a:t>transformer en signal </a:t>
            </a:r>
            <a:r>
              <a:rPr lang="fr-FR" b="1" dirty="0" smtClean="0"/>
              <a:t>électrique </a:t>
            </a:r>
            <a:endParaRPr lang="en-US" b="1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690F01C9-B2F4-7B2E-E026-3009C3C98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366" y="2132813"/>
            <a:ext cx="3533775" cy="458152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xmlns="" id="{6C5EA6DC-4B10-424E-E929-F42C8D0D3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3234" y="2132813"/>
            <a:ext cx="3038521" cy="4359265"/>
          </a:xfrm>
          <a:prstGeom prst="rect">
            <a:avLst/>
          </a:prstGeom>
        </p:spPr>
      </p:pic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xmlns="" id="{66807AD7-8C2F-653A-DC9C-E188BB6EA7D8}"/>
              </a:ext>
            </a:extLst>
          </p:cNvPr>
          <p:cNvCxnSpPr>
            <a:cxnSpLocks/>
          </p:cNvCxnSpPr>
          <p:nvPr/>
        </p:nvCxnSpPr>
        <p:spPr>
          <a:xfrm flipV="1">
            <a:off x="6768548" y="4035287"/>
            <a:ext cx="0" cy="152068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xmlns="" id="{36B9AF61-AC4D-091C-782F-9F030486703C}"/>
              </a:ext>
            </a:extLst>
          </p:cNvPr>
          <p:cNvCxnSpPr>
            <a:cxnSpLocks/>
          </p:cNvCxnSpPr>
          <p:nvPr/>
        </p:nvCxnSpPr>
        <p:spPr>
          <a:xfrm flipV="1">
            <a:off x="6185452" y="4035287"/>
            <a:ext cx="0" cy="152068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xmlns="" id="{7E0B6E96-8CFF-B01B-D6BC-35CDFD517758}"/>
              </a:ext>
            </a:extLst>
          </p:cNvPr>
          <p:cNvCxnSpPr>
            <a:cxnSpLocks/>
          </p:cNvCxnSpPr>
          <p:nvPr/>
        </p:nvCxnSpPr>
        <p:spPr>
          <a:xfrm flipV="1">
            <a:off x="6427304" y="4035287"/>
            <a:ext cx="0" cy="152068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C9263F2A-8C5B-DD04-C557-F660D24DF67B}"/>
              </a:ext>
            </a:extLst>
          </p:cNvPr>
          <p:cNvSpPr/>
          <p:nvPr/>
        </p:nvSpPr>
        <p:spPr>
          <a:xfrm>
            <a:off x="7109793" y="2907912"/>
            <a:ext cx="891208" cy="2648062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0260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5068F62-2BA7-5433-D3F9-0B932A38D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Bases de la </a:t>
            </a:r>
            <a:r>
              <a:rPr lang="fr-FR" dirty="0" err="1"/>
              <a:t>photodétection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97F7749-22D3-3F7F-7083-A3D1AA47EF6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xmlns="" id="{64DF7E2A-50EF-13C0-C1A5-C6EE46E0A9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84" y="171029"/>
            <a:ext cx="1646143" cy="109742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F1C4F08E-F65F-6CFF-9C78-39625F5CB94A}"/>
              </a:ext>
            </a:extLst>
          </p:cNvPr>
          <p:cNvSpPr txBox="1"/>
          <p:nvPr/>
        </p:nvSpPr>
        <p:spPr>
          <a:xfrm>
            <a:off x="5324954" y="3095011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8" name="Triangle isocèle 7">
            <a:extLst>
              <a:ext uri="{FF2B5EF4-FFF2-40B4-BE49-F238E27FC236}">
                <a16:creationId xmlns:a16="http://schemas.microsoft.com/office/drawing/2014/main" xmlns="" id="{DCF6D474-644A-EEEB-B0E6-8279D371A18A}"/>
              </a:ext>
            </a:extLst>
          </p:cNvPr>
          <p:cNvSpPr/>
          <p:nvPr/>
        </p:nvSpPr>
        <p:spPr>
          <a:xfrm rot="5400000">
            <a:off x="1070940" y="1664580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192DCB0E-99A3-4A32-C7AD-CFF7F763EA81}"/>
              </a:ext>
            </a:extLst>
          </p:cNvPr>
          <p:cNvSpPr txBox="1"/>
          <p:nvPr/>
        </p:nvSpPr>
        <p:spPr>
          <a:xfrm>
            <a:off x="1370266" y="1594943"/>
            <a:ext cx="72250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At the end of this training, the learners will be able to:</a:t>
            </a:r>
            <a:endParaRPr lang="fr-FR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3D2BC084-A804-A711-8E88-CF0FF77A65DF}"/>
              </a:ext>
            </a:extLst>
          </p:cNvPr>
          <p:cNvSpPr txBox="1"/>
          <p:nvPr/>
        </p:nvSpPr>
        <p:spPr>
          <a:xfrm>
            <a:off x="1829648" y="2163203"/>
            <a:ext cx="60644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Characterize a camera and choose the interface</a:t>
            </a:r>
            <a:endParaRPr lang="fr-FR" sz="2000" b="1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xmlns="" id="{E7F992D8-8165-E00D-BD43-79F9B1FDDA03}"/>
              </a:ext>
            </a:extLst>
          </p:cNvPr>
          <p:cNvSpPr txBox="1"/>
          <p:nvPr/>
        </p:nvSpPr>
        <p:spPr>
          <a:xfrm>
            <a:off x="1190431" y="3154464"/>
            <a:ext cx="48447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Sensor</a:t>
            </a:r>
            <a:r>
              <a:rPr lang="fr-FR" dirty="0"/>
              <a:t> </a:t>
            </a:r>
            <a:r>
              <a:rPr lang="fr-FR" dirty="0" err="1"/>
              <a:t>technology</a:t>
            </a:r>
            <a:r>
              <a:rPr lang="fr-FR" dirty="0"/>
              <a:t> (2D, </a:t>
            </a:r>
            <a:r>
              <a:rPr lang="fr-FR" dirty="0" err="1"/>
              <a:t>linear</a:t>
            </a:r>
            <a:r>
              <a:rPr lang="fr-FR" dirty="0"/>
              <a:t>…)</a:t>
            </a:r>
          </a:p>
          <a:p>
            <a:endParaRPr lang="fr-FR" dirty="0"/>
          </a:p>
          <a:p>
            <a:r>
              <a:rPr lang="fr-FR" dirty="0"/>
              <a:t>CMOS </a:t>
            </a:r>
            <a:r>
              <a:rPr lang="fr-FR" dirty="0" err="1"/>
              <a:t>Sensor</a:t>
            </a:r>
            <a:r>
              <a:rPr lang="fr-FR" dirty="0"/>
              <a:t> </a:t>
            </a:r>
            <a:r>
              <a:rPr lang="fr-FR" dirty="0" err="1"/>
              <a:t>characterization</a:t>
            </a:r>
            <a:endParaRPr lang="fr-FR" dirty="0"/>
          </a:p>
          <a:p>
            <a:r>
              <a:rPr lang="fr-FR" dirty="0"/>
              <a:t>(</a:t>
            </a:r>
            <a:r>
              <a:rPr lang="fr-FR" dirty="0" err="1"/>
              <a:t>linearity</a:t>
            </a:r>
            <a:r>
              <a:rPr lang="fr-FR" dirty="0"/>
              <a:t>, spatial </a:t>
            </a:r>
            <a:r>
              <a:rPr lang="fr-FR" dirty="0" err="1"/>
              <a:t>homogeneity</a:t>
            </a:r>
            <a:r>
              <a:rPr lang="fr-FR" dirty="0"/>
              <a:t>, noise…)</a:t>
            </a:r>
          </a:p>
          <a:p>
            <a:endParaRPr lang="fr-FR" dirty="0"/>
          </a:p>
          <a:p>
            <a:r>
              <a:rPr lang="fr-FR" dirty="0" err="1"/>
              <a:t>Protocols</a:t>
            </a:r>
            <a:r>
              <a:rPr lang="fr-FR" dirty="0"/>
              <a:t> (</a:t>
            </a:r>
            <a:r>
              <a:rPr lang="fr-FR" dirty="0" err="1"/>
              <a:t>Genicam</a:t>
            </a:r>
            <a:r>
              <a:rPr lang="fr-FR" dirty="0"/>
              <a:t>, USB…)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5" name="Connecteur droit 14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xmlns="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Intérêts pour </a:t>
            </a:r>
            <a:r>
              <a:rPr lang="fr-FR" sz="1800" b="1" dirty="0" err="1">
                <a:solidFill>
                  <a:srgbClr val="222268"/>
                </a:solidFill>
                <a:latin typeface="+mj-lt"/>
              </a:rPr>
              <a:t>un</a:t>
            </a:r>
            <a:r>
              <a:rPr lang="fr-FR" sz="1800" b="1" dirty="0" err="1" smtClean="0">
                <a:solidFill>
                  <a:srgbClr val="222268"/>
                </a:solidFill>
                <a:latin typeface="+mj-lt"/>
              </a:rPr>
              <a:t>⸱e</a:t>
            </a:r>
            <a:r>
              <a:rPr lang="fr-FR" sz="1800" b="1" dirty="0">
                <a:solidFill>
                  <a:srgbClr val="222268"/>
                </a:solidFill>
                <a:latin typeface="+mj-lt"/>
              </a:rPr>
              <a:t> </a:t>
            </a:r>
            <a:r>
              <a:rPr lang="fr-FR" sz="1800" b="1" dirty="0" err="1" smtClean="0">
                <a:solidFill>
                  <a:srgbClr val="222268"/>
                </a:solidFill>
                <a:latin typeface="+mj-lt"/>
              </a:rPr>
              <a:t>ingénieur⸱e</a:t>
            </a:r>
            <a:r>
              <a:rPr lang="fr-FR" sz="1800" b="1" dirty="0" smtClean="0">
                <a:solidFill>
                  <a:srgbClr val="222268"/>
                </a:solidFill>
                <a:latin typeface="+mj-lt"/>
              </a:rPr>
              <a:t> photonique</a:t>
            </a:r>
            <a:endParaRPr lang="fr-FR" sz="1800" b="1" dirty="0">
              <a:solidFill>
                <a:srgbClr val="222268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14657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xmlns="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 smtClean="0"/>
              <a:t>Montage de </a:t>
            </a:r>
            <a:r>
              <a:rPr lang="fr-FR" dirty="0" err="1" smtClean="0"/>
              <a:t>photodétection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xmlns="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 smtClean="0">
                <a:latin typeface="Bahnschrift SemiBold" panose="020B0502040204020203" pitchFamily="34" charset="0"/>
              </a:rPr>
              <a:t>Montage « simple »</a:t>
            </a:r>
            <a:endParaRPr lang="fr-FR" dirty="0"/>
          </a:p>
          <a:p>
            <a:endParaRPr lang="fr-FR" sz="20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873EAD93-EC04-E6B8-DFA9-6F2579C63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232" y="5035788"/>
            <a:ext cx="1694972" cy="150731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EFC07010-60CC-0F51-321B-2AEC004C2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275" y="5035788"/>
            <a:ext cx="1346761" cy="151308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xmlns="" id="{44B3C565-073B-8D22-06F4-BA1E9315683E}"/>
              </a:ext>
            </a:extLst>
          </p:cNvPr>
          <p:cNvSpPr txBox="1"/>
          <p:nvPr/>
        </p:nvSpPr>
        <p:spPr>
          <a:xfrm>
            <a:off x="8180236" y="6527409"/>
            <a:ext cx="12485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IDS </a:t>
            </a:r>
            <a:r>
              <a:rPr lang="fr-FR" sz="1000" dirty="0" err="1"/>
              <a:t>Sensor</a:t>
            </a:r>
            <a:endParaRPr lang="fr-FR" sz="10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A875D335-1D18-FB0A-5718-530BDA1B0943}"/>
              </a:ext>
            </a:extLst>
          </p:cNvPr>
          <p:cNvSpPr txBox="1"/>
          <p:nvPr/>
        </p:nvSpPr>
        <p:spPr>
          <a:xfrm>
            <a:off x="10527274" y="6553442"/>
            <a:ext cx="16173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 err="1"/>
              <a:t>Basler</a:t>
            </a:r>
            <a:r>
              <a:rPr lang="fr-FR" sz="1000" dirty="0"/>
              <a:t> </a:t>
            </a:r>
            <a:r>
              <a:rPr lang="fr-FR" sz="1000" dirty="0" err="1"/>
              <a:t>Sensor</a:t>
            </a:r>
            <a:r>
              <a:rPr lang="fr-FR" sz="1000" dirty="0"/>
              <a:t> / </a:t>
            </a:r>
            <a:r>
              <a:rPr lang="fr-FR" sz="1000" dirty="0" err="1"/>
              <a:t>Mouser</a:t>
            </a:r>
            <a:endParaRPr lang="fr-FR" sz="1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36684"/>
            <a:ext cx="3528392" cy="144942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4272" y="1681095"/>
            <a:ext cx="3231365" cy="246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98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xmlns="" id="{A71C9A66-FD84-0971-7D7A-C122064CE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34" y="3212976"/>
            <a:ext cx="6524359" cy="303984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xmlns="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smtClean="0"/>
              <a:t>Système de </a:t>
            </a:r>
            <a:r>
              <a:rPr lang="fr-FR" dirty="0" err="1" smtClean="0"/>
              <a:t>photodétection</a:t>
            </a:r>
            <a:endParaRPr lang="fr-FR" dirty="0"/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xmlns="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 smtClean="0">
                <a:solidFill>
                  <a:srgbClr val="222268"/>
                </a:solidFill>
                <a:latin typeface="+mj-lt"/>
              </a:rPr>
              <a:t>Version « simple »</a:t>
            </a:r>
            <a:endParaRPr lang="fr-FR" sz="1800" b="1" dirty="0">
              <a:solidFill>
                <a:srgbClr val="222268"/>
              </a:solidFill>
              <a:latin typeface="+mj-lt"/>
            </a:endParaRP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xmlns="" id="{111ACD45-00D6-6136-E1C2-B56939B5CA2A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Montage de </a:t>
            </a:r>
            <a:r>
              <a:rPr lang="fr-FR" dirty="0" err="1" smtClean="0"/>
              <a:t>photodétection</a:t>
            </a:r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862070" y="2282862"/>
            <a:ext cx="32177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algn="just"/>
            <a:r>
              <a:rPr lang="fr-FR" b="1" dirty="0"/>
              <a:t>Convertir un signal lumineux </a:t>
            </a:r>
            <a:r>
              <a:rPr lang="fr-FR" dirty="0"/>
              <a:t>(flux de photons) en un signal électrique mesurable</a:t>
            </a:r>
            <a:endParaRPr lang="fr-FR" sz="2000" b="1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127" y="2501602"/>
            <a:ext cx="5372100" cy="409575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984" y="1585814"/>
            <a:ext cx="5464100" cy="7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3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xmlns="" id="{A71C9A66-FD84-0971-7D7A-C122064CE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34" y="3212976"/>
            <a:ext cx="6524359" cy="303984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xmlns="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smtClean="0"/>
              <a:t>Système de </a:t>
            </a:r>
            <a:r>
              <a:rPr lang="fr-FR" dirty="0" err="1" smtClean="0"/>
              <a:t>photodétection</a:t>
            </a:r>
            <a:endParaRPr lang="fr-FR" dirty="0"/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xmlns="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 smtClean="0">
                <a:solidFill>
                  <a:srgbClr val="222268"/>
                </a:solidFill>
                <a:latin typeface="+mj-lt"/>
              </a:rPr>
              <a:t>Version « simple »</a:t>
            </a:r>
            <a:endParaRPr lang="fr-FR" sz="1800" b="1" dirty="0">
              <a:solidFill>
                <a:srgbClr val="222268"/>
              </a:solidFill>
              <a:latin typeface="+mj-lt"/>
            </a:endParaRP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xmlns="" id="{111ACD45-00D6-6136-E1C2-B56939B5CA2A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Montage de </a:t>
            </a:r>
            <a:r>
              <a:rPr lang="fr-FR" dirty="0" err="1" smtClean="0"/>
              <a:t>photodétection</a:t>
            </a:r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862070" y="2282862"/>
            <a:ext cx="32177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algn="just"/>
            <a:r>
              <a:rPr lang="fr-FR" b="1" dirty="0"/>
              <a:t>Convertir un signal lumineux </a:t>
            </a:r>
            <a:r>
              <a:rPr lang="fr-FR" dirty="0"/>
              <a:t>(flux de photons) en un signal électrique mesurable</a:t>
            </a:r>
            <a:endParaRPr lang="fr-FR" sz="2000" b="1" dirty="0">
              <a:solidFill>
                <a:prstClr val="black"/>
              </a:solidFill>
              <a:latin typeface="FreeSans"/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xmlns="" id="{78C9C485-2033-2105-8303-3D4A9E4A0F72}"/>
              </a:ext>
            </a:extLst>
          </p:cNvPr>
          <p:cNvCxnSpPr>
            <a:cxnSpLocks/>
          </p:cNvCxnSpPr>
          <p:nvPr/>
        </p:nvCxnSpPr>
        <p:spPr>
          <a:xfrm>
            <a:off x="2595253" y="4525477"/>
            <a:ext cx="1506263" cy="1839068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>
            <a:extLst>
              <a:ext uri="{FF2B5EF4-FFF2-40B4-BE49-F238E27FC236}">
                <a16:creationId xmlns:a16="http://schemas.microsoft.com/office/drawing/2014/main" xmlns="" id="{F24CBD64-90CE-DFB1-86FA-1191618B4004}"/>
              </a:ext>
            </a:extLst>
          </p:cNvPr>
          <p:cNvSpPr/>
          <p:nvPr/>
        </p:nvSpPr>
        <p:spPr>
          <a:xfrm>
            <a:off x="3100637" y="5129505"/>
            <a:ext cx="108155" cy="13987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xmlns="" id="{83B44C3E-5E1E-D02B-90E8-79958DC2C4E6}"/>
              </a:ext>
            </a:extLst>
          </p:cNvPr>
          <p:cNvSpPr/>
          <p:nvPr/>
        </p:nvSpPr>
        <p:spPr>
          <a:xfrm>
            <a:off x="3560969" y="5700741"/>
            <a:ext cx="108155" cy="13987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xmlns="" id="{7EA4F1BA-DEF0-1A17-8BBA-D98612DA7586}"/>
              </a:ext>
            </a:extLst>
          </p:cNvPr>
          <p:cNvSpPr/>
          <p:nvPr/>
        </p:nvSpPr>
        <p:spPr>
          <a:xfrm>
            <a:off x="2739976" y="4683541"/>
            <a:ext cx="108155" cy="13987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127" y="2501602"/>
            <a:ext cx="5372100" cy="4095750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984" y="1585814"/>
            <a:ext cx="5464100" cy="74080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EEC7C10D-7D55-AC26-4887-6A565105EC8B}"/>
              </a:ext>
            </a:extLst>
          </p:cNvPr>
          <p:cNvSpPr txBox="1"/>
          <p:nvPr/>
        </p:nvSpPr>
        <p:spPr>
          <a:xfrm>
            <a:off x="7268299" y="2428938"/>
            <a:ext cx="4488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Tension de polarisation non constante</a:t>
            </a:r>
          </a:p>
        </p:txBody>
      </p:sp>
    </p:spTree>
    <p:extLst>
      <p:ext uri="{BB962C8B-B14F-4D97-AF65-F5344CB8AC3E}">
        <p14:creationId xmlns:p14="http://schemas.microsoft.com/office/powerpoint/2010/main" val="2460393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xmlns="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smtClean="0"/>
              <a:t>Système de </a:t>
            </a:r>
            <a:r>
              <a:rPr lang="fr-FR" dirty="0" err="1" smtClean="0"/>
              <a:t>photodétection</a:t>
            </a:r>
            <a:endParaRPr lang="fr-FR" dirty="0"/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xmlns="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 smtClean="0">
                <a:solidFill>
                  <a:srgbClr val="222268"/>
                </a:solidFill>
                <a:latin typeface="+mj-lt"/>
              </a:rPr>
              <a:t>Version « simple » / En pratique</a:t>
            </a:r>
            <a:endParaRPr lang="fr-FR" sz="1800" b="1" dirty="0">
              <a:solidFill>
                <a:srgbClr val="222268"/>
              </a:solidFill>
              <a:latin typeface="+mj-lt"/>
            </a:endParaRP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xmlns="" id="{111ACD45-00D6-6136-E1C2-B56939B5CA2A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Montage de </a:t>
            </a:r>
            <a:r>
              <a:rPr lang="fr-FR" dirty="0" err="1" smtClean="0"/>
              <a:t>photodétection</a:t>
            </a:r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862070" y="2282862"/>
            <a:ext cx="32177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algn="just"/>
            <a:r>
              <a:rPr lang="fr-FR" b="1" dirty="0"/>
              <a:t>Convertir un signal lumineux </a:t>
            </a:r>
            <a:r>
              <a:rPr lang="fr-FR" dirty="0"/>
              <a:t>(flux de photons) en un signal électrique mesurable</a:t>
            </a:r>
            <a:endParaRPr lang="fr-FR" sz="2000" b="1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xmlns="" id="{EF31D6FF-1C88-7FBE-BD31-314EA3DAE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45" y="3189335"/>
            <a:ext cx="5117491" cy="3668665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418" y="2451699"/>
            <a:ext cx="5372100" cy="409575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984" y="1585814"/>
            <a:ext cx="5464100" cy="740800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xmlns="" id="{EEC7C10D-7D55-AC26-4887-6A565105EC8B}"/>
              </a:ext>
            </a:extLst>
          </p:cNvPr>
          <p:cNvSpPr txBox="1"/>
          <p:nvPr/>
        </p:nvSpPr>
        <p:spPr>
          <a:xfrm>
            <a:off x="7229354" y="2366885"/>
            <a:ext cx="4488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MODELE NON VALIDE !!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3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xmlns="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 err="1" smtClean="0"/>
              <a:t>LEDs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xmlns="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 smtClean="0">
                <a:latin typeface="Bahnschrift SemiBold" panose="020B0502040204020203" pitchFamily="34" charset="0"/>
              </a:rPr>
              <a:t>Caractéristiques</a:t>
            </a:r>
            <a:endParaRPr lang="fr-FR" dirty="0"/>
          </a:p>
          <a:p>
            <a:endParaRPr lang="fr-FR" sz="20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873EAD93-EC04-E6B8-DFA9-6F2579C63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232" y="5035788"/>
            <a:ext cx="1694972" cy="150731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EFC07010-60CC-0F51-321B-2AEC004C2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275" y="5035788"/>
            <a:ext cx="1346761" cy="151308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xmlns="" id="{44B3C565-073B-8D22-06F4-BA1E9315683E}"/>
              </a:ext>
            </a:extLst>
          </p:cNvPr>
          <p:cNvSpPr txBox="1"/>
          <p:nvPr/>
        </p:nvSpPr>
        <p:spPr>
          <a:xfrm>
            <a:off x="8180236" y="6527409"/>
            <a:ext cx="12485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IDS </a:t>
            </a:r>
            <a:r>
              <a:rPr lang="fr-FR" sz="1000" dirty="0" err="1"/>
              <a:t>Sensor</a:t>
            </a:r>
            <a:endParaRPr lang="fr-FR" sz="10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A875D335-1D18-FB0A-5718-530BDA1B0943}"/>
              </a:ext>
            </a:extLst>
          </p:cNvPr>
          <p:cNvSpPr txBox="1"/>
          <p:nvPr/>
        </p:nvSpPr>
        <p:spPr>
          <a:xfrm>
            <a:off x="10527274" y="6553442"/>
            <a:ext cx="16173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 err="1"/>
              <a:t>Basler</a:t>
            </a:r>
            <a:r>
              <a:rPr lang="fr-FR" sz="1000" dirty="0"/>
              <a:t> </a:t>
            </a:r>
            <a:r>
              <a:rPr lang="fr-FR" sz="1000" dirty="0" err="1"/>
              <a:t>Sensor</a:t>
            </a:r>
            <a:r>
              <a:rPr lang="fr-FR" sz="1000" dirty="0"/>
              <a:t> / </a:t>
            </a:r>
            <a:r>
              <a:rPr lang="fr-FR" sz="1000" dirty="0" err="1"/>
              <a:t>Mouser</a:t>
            </a:r>
            <a:endParaRPr lang="fr-FR" sz="1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36684"/>
            <a:ext cx="3528392" cy="144942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xmlns="" id="{16CD715E-1E9F-2036-884B-9D13EC59F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6959" y="2413392"/>
            <a:ext cx="1366554" cy="117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18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A6FD37FA-8608-6E4C-F27D-A8B2CACFD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816" y="1893853"/>
            <a:ext cx="3883556" cy="15314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xmlns="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smtClean="0"/>
              <a:t>LED</a:t>
            </a:r>
            <a:endParaRPr lang="fr-FR" dirty="0"/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xmlns="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 smtClean="0">
                <a:solidFill>
                  <a:srgbClr val="222268"/>
                </a:solidFill>
                <a:latin typeface="+mj-lt"/>
              </a:rPr>
              <a:t>Caractéristique statique</a:t>
            </a:r>
            <a:endParaRPr lang="fr-FR" sz="1800" b="1" dirty="0">
              <a:solidFill>
                <a:srgbClr val="222268"/>
              </a:solidFill>
              <a:latin typeface="+mj-lt"/>
            </a:endParaRP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xmlns="" id="{111ACD45-00D6-6136-E1C2-B56939B5CA2A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LED</a:t>
            </a:r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862070" y="2282862"/>
            <a:ext cx="321770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 smtClean="0"/>
              <a:t>Dipôle </a:t>
            </a:r>
            <a:r>
              <a:rPr lang="fr-FR" b="1" dirty="0"/>
              <a:t>non linéaire </a:t>
            </a:r>
            <a:r>
              <a:rPr lang="fr-FR" dirty="0"/>
              <a:t>et </a:t>
            </a:r>
            <a:r>
              <a:rPr lang="fr-FR" b="1" dirty="0" smtClean="0"/>
              <a:t>polarisé </a:t>
            </a:r>
            <a:r>
              <a:rPr lang="fr-FR" dirty="0" smtClean="0"/>
              <a:t>capable </a:t>
            </a:r>
            <a:r>
              <a:rPr lang="fr-FR" b="1" dirty="0"/>
              <a:t>d'émettre de la lumière </a:t>
            </a:r>
            <a:r>
              <a:rPr lang="fr-FR" dirty="0"/>
              <a:t>lorsqu'il est parcouru par un courant électrique</a:t>
            </a:r>
            <a:endParaRPr lang="en-US" dirty="0"/>
          </a:p>
        </p:txBody>
      </p:sp>
      <p:pic>
        <p:nvPicPr>
          <p:cNvPr id="52" name="Image 51">
            <a:extLst>
              <a:ext uri="{FF2B5EF4-FFF2-40B4-BE49-F238E27FC236}">
                <a16:creationId xmlns:a16="http://schemas.microsoft.com/office/drawing/2014/main" xmlns="" id="{11B8BE14-FBFA-B232-3834-FF44C1789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0468" y="6189387"/>
            <a:ext cx="2060773" cy="21330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xmlns="" id="{4CC7B404-0945-9E50-C7AF-AE09A9AB9A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659" y="4540229"/>
            <a:ext cx="4744167" cy="225989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xmlns="" id="{6223920C-78E6-FD9C-C19F-C872624785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5140" y="2086853"/>
            <a:ext cx="3606655" cy="3783106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xmlns="" id="{9B8D131B-C952-F757-C0D7-23F6FE346F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6752" y="3427926"/>
            <a:ext cx="3352732" cy="326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22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xmlns="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smtClean="0"/>
              <a:t>LED</a:t>
            </a:r>
            <a:endParaRPr lang="fr-FR" dirty="0"/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xmlns="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 smtClean="0">
                <a:solidFill>
                  <a:srgbClr val="222268"/>
                </a:solidFill>
                <a:latin typeface="+mj-lt"/>
              </a:rPr>
              <a:t>Utilisation et limites d’utilisation</a:t>
            </a:r>
            <a:endParaRPr lang="fr-FR" sz="1800" b="1" dirty="0">
              <a:solidFill>
                <a:srgbClr val="222268"/>
              </a:solidFill>
              <a:latin typeface="+mj-lt"/>
            </a:endParaRP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xmlns="" id="{111ACD45-00D6-6136-E1C2-B56939B5CA2A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LED</a:t>
            </a:r>
            <a:endParaRPr lang="fr-FR" dirty="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xmlns="" id="{84490F9D-5469-1B53-E2A3-DD044479F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418" y="2403677"/>
            <a:ext cx="3606655" cy="3783106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xmlns="" id="{F5E0E9F6-C01A-F839-A56E-C3EA2AB7F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418" y="5943346"/>
            <a:ext cx="1035395" cy="27713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xmlns="" id="{3E8CA571-44E9-D798-71B0-6791A9C568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426" y="6248689"/>
            <a:ext cx="2060773" cy="21330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87B00EBD-2B0A-9287-C489-DF36F19E5D97}"/>
              </a:ext>
            </a:extLst>
          </p:cNvPr>
          <p:cNvSpPr/>
          <p:nvPr/>
        </p:nvSpPr>
        <p:spPr>
          <a:xfrm>
            <a:off x="9991136" y="2659229"/>
            <a:ext cx="1203909" cy="2648062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xmlns="" id="{205EE7C8-0D90-7B4C-12B2-A3D0A7F61C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047" y="3243878"/>
            <a:ext cx="6701896" cy="269946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E7CD6168-1278-9BCB-41D3-75702AFD1CF5}"/>
              </a:ext>
            </a:extLst>
          </p:cNvPr>
          <p:cNvSpPr/>
          <p:nvPr/>
        </p:nvSpPr>
        <p:spPr>
          <a:xfrm>
            <a:off x="658047" y="4247268"/>
            <a:ext cx="6701896" cy="257355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54FE14EE-734C-223D-CE11-88C0BE689CBB}"/>
              </a:ext>
            </a:extLst>
          </p:cNvPr>
          <p:cNvSpPr/>
          <p:nvPr/>
        </p:nvSpPr>
        <p:spPr>
          <a:xfrm>
            <a:off x="658047" y="3983260"/>
            <a:ext cx="6701896" cy="257355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15F8FEB0-7F1C-5C59-3CC2-2C1FD33F0D00}"/>
              </a:ext>
            </a:extLst>
          </p:cNvPr>
          <p:cNvSpPr/>
          <p:nvPr/>
        </p:nvSpPr>
        <p:spPr>
          <a:xfrm>
            <a:off x="658047" y="4511276"/>
            <a:ext cx="6701896" cy="257355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00899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xmlns="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smtClean="0"/>
              <a:t>LED</a:t>
            </a:r>
            <a:endParaRPr lang="fr-FR" dirty="0"/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xmlns="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 smtClean="0">
                <a:solidFill>
                  <a:srgbClr val="222268"/>
                </a:solidFill>
                <a:latin typeface="+mj-lt"/>
              </a:rPr>
              <a:t>Utilisation et limites d’utilisation</a:t>
            </a:r>
            <a:endParaRPr lang="fr-FR" sz="1800" b="1" dirty="0">
              <a:solidFill>
                <a:srgbClr val="222268"/>
              </a:solidFill>
              <a:latin typeface="+mj-lt"/>
            </a:endParaRP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xmlns="" id="{111ACD45-00D6-6136-E1C2-B56939B5CA2A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LED</a:t>
            </a:r>
            <a:endParaRPr lang="fr-FR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xmlns="" id="{69CB1629-FA28-7494-C79A-082E59AC5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821" y="2248825"/>
            <a:ext cx="2383718" cy="2360349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xmlns="" id="{397AD7BD-9ECA-5B92-4A69-3833FA2B6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89" y="2617385"/>
            <a:ext cx="3819198" cy="381134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xmlns="" id="{735485C4-D53D-8840-4EED-A7857C383CE9}"/>
              </a:ext>
            </a:extLst>
          </p:cNvPr>
          <p:cNvSpPr txBox="1"/>
          <p:nvPr/>
        </p:nvSpPr>
        <p:spPr>
          <a:xfrm>
            <a:off x="3705674" y="5048442"/>
            <a:ext cx="38683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i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pour une LED Rouge Standard</a:t>
            </a:r>
          </a:p>
          <a:p>
            <a:r>
              <a:rPr lang="fr-FR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fr-F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Vf = 2V 	</a:t>
            </a:r>
          </a:p>
          <a:p>
            <a:r>
              <a:rPr lang="fr-FR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If</a:t>
            </a:r>
            <a:r>
              <a:rPr lang="fr-FR" sz="1600" i="1" baseline="-2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MAX</a:t>
            </a:r>
            <a:r>
              <a:rPr lang="fr-FR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30 mA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xmlns="" id="{7A0E81FE-E1CA-DE23-ABE5-DF404CFDA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5418" y="2403677"/>
            <a:ext cx="3606655" cy="378310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xmlns="" id="{FFBB2405-7C0D-5E0B-FFD8-8C04F67A9A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0426" y="6248689"/>
            <a:ext cx="2060773" cy="21330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B2B52623-8CB9-C5C3-B204-9CD1C3D5D70E}"/>
              </a:ext>
            </a:extLst>
          </p:cNvPr>
          <p:cNvSpPr/>
          <p:nvPr/>
        </p:nvSpPr>
        <p:spPr>
          <a:xfrm>
            <a:off x="9991136" y="2659229"/>
            <a:ext cx="1203909" cy="2648062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xmlns="" id="{2B25010C-4C10-DED5-10EB-85F6E16A26ED}"/>
              </a:ext>
            </a:extLst>
          </p:cNvPr>
          <p:cNvCxnSpPr>
            <a:cxnSpLocks/>
          </p:cNvCxnSpPr>
          <p:nvPr/>
        </p:nvCxnSpPr>
        <p:spPr>
          <a:xfrm>
            <a:off x="6440557" y="2991678"/>
            <a:ext cx="0" cy="86470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xmlns="" id="{BA108D28-512D-3777-2787-B2355B8E0B79}"/>
              </a:ext>
            </a:extLst>
          </p:cNvPr>
          <p:cNvCxnSpPr>
            <a:cxnSpLocks/>
          </p:cNvCxnSpPr>
          <p:nvPr/>
        </p:nvCxnSpPr>
        <p:spPr>
          <a:xfrm>
            <a:off x="5695122" y="3856383"/>
            <a:ext cx="74543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1067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xmlns="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 smtClean="0"/>
              <a:t>Montage de </a:t>
            </a:r>
            <a:r>
              <a:rPr lang="fr-FR" dirty="0" err="1" smtClean="0"/>
              <a:t>photodétection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xmlns="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 smtClean="0">
                <a:latin typeface="Bahnschrift SemiBold" panose="020B0502040204020203" pitchFamily="34" charset="0"/>
              </a:rPr>
              <a:t>Montage « simple » et modélisation</a:t>
            </a:r>
            <a:endParaRPr lang="fr-FR" dirty="0"/>
          </a:p>
          <a:p>
            <a:endParaRPr lang="fr-FR" sz="20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873EAD93-EC04-E6B8-DFA9-6F2579C63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232" y="5035788"/>
            <a:ext cx="1694972" cy="150731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EFC07010-60CC-0F51-321B-2AEC004C2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275" y="5035788"/>
            <a:ext cx="1346761" cy="151308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xmlns="" id="{44B3C565-073B-8D22-06F4-BA1E9315683E}"/>
              </a:ext>
            </a:extLst>
          </p:cNvPr>
          <p:cNvSpPr txBox="1"/>
          <p:nvPr/>
        </p:nvSpPr>
        <p:spPr>
          <a:xfrm>
            <a:off x="8180236" y="6527409"/>
            <a:ext cx="12485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IDS </a:t>
            </a:r>
            <a:r>
              <a:rPr lang="fr-FR" sz="1000" dirty="0" err="1"/>
              <a:t>Sensor</a:t>
            </a:r>
            <a:endParaRPr lang="fr-FR" sz="10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A875D335-1D18-FB0A-5718-530BDA1B0943}"/>
              </a:ext>
            </a:extLst>
          </p:cNvPr>
          <p:cNvSpPr txBox="1"/>
          <p:nvPr/>
        </p:nvSpPr>
        <p:spPr>
          <a:xfrm>
            <a:off x="10527274" y="6553442"/>
            <a:ext cx="16173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 err="1"/>
              <a:t>Basler</a:t>
            </a:r>
            <a:r>
              <a:rPr lang="fr-FR" sz="1000" dirty="0"/>
              <a:t> </a:t>
            </a:r>
            <a:r>
              <a:rPr lang="fr-FR" sz="1000" dirty="0" err="1"/>
              <a:t>Sensor</a:t>
            </a:r>
            <a:r>
              <a:rPr lang="fr-FR" sz="1000" dirty="0"/>
              <a:t> / </a:t>
            </a:r>
            <a:r>
              <a:rPr lang="fr-FR" sz="1000" dirty="0" err="1"/>
              <a:t>Mouser</a:t>
            </a:r>
            <a:endParaRPr lang="fr-FR" sz="1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36684"/>
            <a:ext cx="3528392" cy="144942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4272" y="1681095"/>
            <a:ext cx="3231365" cy="246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63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xmlns="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smtClean="0"/>
              <a:t>Système de </a:t>
            </a:r>
            <a:r>
              <a:rPr lang="fr-FR" dirty="0" err="1" smtClean="0"/>
              <a:t>photodétection</a:t>
            </a:r>
            <a:endParaRPr lang="fr-FR" dirty="0"/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xmlns="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 smtClean="0">
                <a:solidFill>
                  <a:srgbClr val="222268"/>
                </a:solidFill>
                <a:latin typeface="+mj-lt"/>
              </a:rPr>
              <a:t>Version « simple » / En pratique</a:t>
            </a:r>
            <a:endParaRPr lang="fr-FR" sz="1800" b="1" dirty="0">
              <a:solidFill>
                <a:srgbClr val="222268"/>
              </a:solidFill>
              <a:latin typeface="+mj-lt"/>
            </a:endParaRP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xmlns="" id="{111ACD45-00D6-6136-E1C2-B56939B5CA2A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Montage de </a:t>
            </a:r>
            <a:r>
              <a:rPr lang="fr-FR" dirty="0" err="1" smtClean="0"/>
              <a:t>photodétection</a:t>
            </a:r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862070" y="2282862"/>
            <a:ext cx="32177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algn="just"/>
            <a:r>
              <a:rPr lang="fr-FR" b="1" dirty="0"/>
              <a:t>Convertir un signal lumineux </a:t>
            </a:r>
            <a:r>
              <a:rPr lang="fr-FR" dirty="0"/>
              <a:t>(flux de photons) en un signal électrique mesurable</a:t>
            </a:r>
            <a:endParaRPr lang="fr-FR" sz="2000" b="1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xmlns="" id="{EF31D6FF-1C88-7FBE-BD31-314EA3DAE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45" y="3189335"/>
            <a:ext cx="5117491" cy="3668665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418" y="2451699"/>
            <a:ext cx="5372100" cy="409575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984" y="1585814"/>
            <a:ext cx="5464100" cy="740800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xmlns="" id="{EEC7C10D-7D55-AC26-4887-6A565105EC8B}"/>
              </a:ext>
            </a:extLst>
          </p:cNvPr>
          <p:cNvSpPr txBox="1"/>
          <p:nvPr/>
        </p:nvSpPr>
        <p:spPr>
          <a:xfrm>
            <a:off x="6440027" y="2248046"/>
            <a:ext cx="448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MODELE NON VALIDE !!</a:t>
            </a:r>
            <a:endParaRPr lang="fr-FR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633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xmlns="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 err="1" smtClean="0"/>
              <a:t>Photodétection</a:t>
            </a:r>
            <a:r>
              <a:rPr lang="fr-FR" dirty="0" smtClean="0"/>
              <a:t> / Exemples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xmlns="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 smtClean="0">
                <a:latin typeface="Bahnschrift SemiBold" panose="020B0502040204020203" pitchFamily="34" charset="0"/>
              </a:rPr>
              <a:t>Application de la </a:t>
            </a:r>
            <a:r>
              <a:rPr lang="fr-FR" dirty="0" err="1" smtClean="0">
                <a:latin typeface="Bahnschrift SemiBold" panose="020B0502040204020203" pitchFamily="34" charset="0"/>
              </a:rPr>
              <a:t>photodétection</a:t>
            </a:r>
            <a:endParaRPr lang="fr-FR" dirty="0"/>
          </a:p>
          <a:p>
            <a:endParaRPr lang="fr-FR" sz="2000" dirty="0"/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xmlns="" id="{68974E28-E8E5-A2D3-2FA4-80DBF0426D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294164"/>
            <a:ext cx="3909375" cy="26062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873EAD93-EC04-E6B8-DFA9-6F2579C63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232" y="5035788"/>
            <a:ext cx="1694972" cy="150731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EFC07010-60CC-0F51-321B-2AEC004C2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7275" y="5035788"/>
            <a:ext cx="1346761" cy="151308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xmlns="" id="{44B3C565-073B-8D22-06F4-BA1E9315683E}"/>
              </a:ext>
            </a:extLst>
          </p:cNvPr>
          <p:cNvSpPr txBox="1"/>
          <p:nvPr/>
        </p:nvSpPr>
        <p:spPr>
          <a:xfrm>
            <a:off x="8180236" y="6527409"/>
            <a:ext cx="12485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IDS </a:t>
            </a:r>
            <a:r>
              <a:rPr lang="fr-FR" sz="1000" dirty="0" err="1"/>
              <a:t>Sensor</a:t>
            </a:r>
            <a:endParaRPr lang="fr-FR" sz="10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A875D335-1D18-FB0A-5718-530BDA1B0943}"/>
              </a:ext>
            </a:extLst>
          </p:cNvPr>
          <p:cNvSpPr txBox="1"/>
          <p:nvPr/>
        </p:nvSpPr>
        <p:spPr>
          <a:xfrm>
            <a:off x="10527274" y="6553442"/>
            <a:ext cx="16173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 err="1"/>
              <a:t>Basler</a:t>
            </a:r>
            <a:r>
              <a:rPr lang="fr-FR" sz="1000" dirty="0"/>
              <a:t> </a:t>
            </a:r>
            <a:r>
              <a:rPr lang="fr-FR" sz="1000" dirty="0" err="1"/>
              <a:t>Sensor</a:t>
            </a:r>
            <a:r>
              <a:rPr lang="fr-FR" sz="1000" dirty="0"/>
              <a:t> / </a:t>
            </a:r>
            <a:r>
              <a:rPr lang="fr-FR" sz="1000" dirty="0" err="1"/>
              <a:t>Mouser</a:t>
            </a:r>
            <a:endParaRPr lang="fr-FR" sz="1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36684"/>
            <a:ext cx="3528392" cy="14494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7763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xmlns="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smtClean="0"/>
              <a:t>Système de </a:t>
            </a:r>
            <a:r>
              <a:rPr lang="fr-FR" dirty="0" err="1" smtClean="0"/>
              <a:t>photodétection</a:t>
            </a:r>
            <a:endParaRPr lang="fr-FR" dirty="0"/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xmlns="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 smtClean="0">
                <a:solidFill>
                  <a:srgbClr val="222268"/>
                </a:solidFill>
                <a:latin typeface="+mj-lt"/>
              </a:rPr>
              <a:t>Version « simple » / Modélisation</a:t>
            </a:r>
            <a:endParaRPr lang="fr-FR" sz="1800" b="1" dirty="0">
              <a:solidFill>
                <a:srgbClr val="222268"/>
              </a:solidFill>
              <a:latin typeface="+mj-lt"/>
            </a:endParaRP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xmlns="" id="{111ACD45-00D6-6136-E1C2-B56939B5CA2A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Modélisation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07" y="2672571"/>
            <a:ext cx="847725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0482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xmlns="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 smtClean="0"/>
              <a:t>Amplificateur linéaire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xmlns="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 smtClean="0">
                <a:latin typeface="Bahnschrift SemiBold" panose="020B0502040204020203" pitchFamily="34" charset="0"/>
              </a:rPr>
              <a:t>Adaptation d’impédance et </a:t>
            </a:r>
            <a:r>
              <a:rPr lang="fr-FR" dirty="0" err="1" smtClean="0">
                <a:latin typeface="Bahnschrift SemiBold" panose="020B0502040204020203" pitchFamily="34" charset="0"/>
              </a:rPr>
              <a:t>transimpédance</a:t>
            </a:r>
            <a:endParaRPr lang="fr-FR" dirty="0"/>
          </a:p>
          <a:p>
            <a:endParaRPr lang="fr-FR" sz="2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36684"/>
            <a:ext cx="3528392" cy="144942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334" y="4221088"/>
            <a:ext cx="3795740" cy="234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969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A6FD37FA-8608-6E4C-F27D-A8B2CACFD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816" y="1893853"/>
            <a:ext cx="3883556" cy="15314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xmlns="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smtClean="0"/>
              <a:t>Amplificateur </a:t>
            </a:r>
            <a:r>
              <a:rPr lang="fr-FR" smtClean="0"/>
              <a:t>Linéaire Intégré</a:t>
            </a:r>
            <a:endParaRPr lang="fr-FR" dirty="0"/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xmlns="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 smtClean="0">
                <a:solidFill>
                  <a:srgbClr val="222268"/>
                </a:solidFill>
                <a:latin typeface="+mj-lt"/>
              </a:rPr>
              <a:t>Caractéristique statique</a:t>
            </a:r>
            <a:endParaRPr lang="fr-FR" sz="1800" b="1" dirty="0">
              <a:solidFill>
                <a:srgbClr val="222268"/>
              </a:solidFill>
              <a:latin typeface="+mj-lt"/>
            </a:endParaRP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xmlns="" id="{111ACD45-00D6-6136-E1C2-B56939B5CA2A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LED</a:t>
            </a:r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862070" y="2282862"/>
            <a:ext cx="321770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 smtClean="0"/>
              <a:t>Dipôle </a:t>
            </a:r>
            <a:r>
              <a:rPr lang="fr-FR" b="1" dirty="0"/>
              <a:t>non linéaire </a:t>
            </a:r>
            <a:r>
              <a:rPr lang="fr-FR" dirty="0"/>
              <a:t>et </a:t>
            </a:r>
            <a:r>
              <a:rPr lang="fr-FR" b="1" dirty="0" smtClean="0"/>
              <a:t>polarisé </a:t>
            </a:r>
            <a:r>
              <a:rPr lang="fr-FR" dirty="0" smtClean="0"/>
              <a:t>capable </a:t>
            </a:r>
            <a:r>
              <a:rPr lang="fr-FR" b="1" dirty="0"/>
              <a:t>d'émettre de la lumière </a:t>
            </a:r>
            <a:r>
              <a:rPr lang="fr-FR" dirty="0"/>
              <a:t>lorsqu'il est parcouru par un courant électrique</a:t>
            </a:r>
            <a:endParaRPr lang="en-US" dirty="0"/>
          </a:p>
        </p:txBody>
      </p:sp>
      <p:pic>
        <p:nvPicPr>
          <p:cNvPr id="52" name="Image 51">
            <a:extLst>
              <a:ext uri="{FF2B5EF4-FFF2-40B4-BE49-F238E27FC236}">
                <a16:creationId xmlns:a16="http://schemas.microsoft.com/office/drawing/2014/main" xmlns="" id="{11B8BE14-FBFA-B232-3834-FF44C1789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0468" y="6189387"/>
            <a:ext cx="2060773" cy="21330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xmlns="" id="{4CC7B404-0945-9E50-C7AF-AE09A9AB9A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659" y="4540229"/>
            <a:ext cx="4744167" cy="225989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xmlns="" id="{6223920C-78E6-FD9C-C19F-C872624785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5140" y="2086853"/>
            <a:ext cx="3606655" cy="3783106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xmlns="" id="{9B8D131B-C952-F757-C0D7-23F6FE346F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6752" y="3427926"/>
            <a:ext cx="3352732" cy="326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189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xmlns="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 smtClean="0"/>
              <a:t>Montage de </a:t>
            </a:r>
            <a:r>
              <a:rPr lang="fr-FR" dirty="0" err="1" smtClean="0"/>
              <a:t>photodétection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xmlns="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 smtClean="0">
                <a:latin typeface="Bahnschrift SemiBold" panose="020B0502040204020203" pitchFamily="34" charset="0"/>
              </a:rPr>
              <a:t>Amélioration des performances</a:t>
            </a:r>
            <a:endParaRPr lang="fr-FR" dirty="0"/>
          </a:p>
          <a:p>
            <a:endParaRPr lang="fr-FR" sz="20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873EAD93-EC04-E6B8-DFA9-6F2579C63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232" y="5035788"/>
            <a:ext cx="1694972" cy="150731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EFC07010-60CC-0F51-321B-2AEC004C2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275" y="5035788"/>
            <a:ext cx="1346761" cy="151308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xmlns="" id="{44B3C565-073B-8D22-06F4-BA1E9315683E}"/>
              </a:ext>
            </a:extLst>
          </p:cNvPr>
          <p:cNvSpPr txBox="1"/>
          <p:nvPr/>
        </p:nvSpPr>
        <p:spPr>
          <a:xfrm>
            <a:off x="8180236" y="6527409"/>
            <a:ext cx="12485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IDS </a:t>
            </a:r>
            <a:r>
              <a:rPr lang="fr-FR" sz="1000" dirty="0" err="1"/>
              <a:t>Sensor</a:t>
            </a:r>
            <a:endParaRPr lang="fr-FR" sz="10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A875D335-1D18-FB0A-5718-530BDA1B0943}"/>
              </a:ext>
            </a:extLst>
          </p:cNvPr>
          <p:cNvSpPr txBox="1"/>
          <p:nvPr/>
        </p:nvSpPr>
        <p:spPr>
          <a:xfrm>
            <a:off x="10527274" y="6553442"/>
            <a:ext cx="16173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 err="1"/>
              <a:t>Basler</a:t>
            </a:r>
            <a:r>
              <a:rPr lang="fr-FR" sz="1000" dirty="0"/>
              <a:t> </a:t>
            </a:r>
            <a:r>
              <a:rPr lang="fr-FR" sz="1000" dirty="0" err="1"/>
              <a:t>Sensor</a:t>
            </a:r>
            <a:r>
              <a:rPr lang="fr-FR" sz="1000" dirty="0"/>
              <a:t> / </a:t>
            </a:r>
            <a:r>
              <a:rPr lang="fr-FR" sz="1000" dirty="0" err="1"/>
              <a:t>Mouser</a:t>
            </a:r>
            <a:endParaRPr lang="fr-FR" sz="1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36684"/>
            <a:ext cx="3528392" cy="144942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4272" y="1681095"/>
            <a:ext cx="3231365" cy="246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834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xmlns="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 smtClean="0"/>
              <a:t>Caméras / Capteurs CMOS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xmlns="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 smtClean="0">
                <a:latin typeface="Bahnschrift SemiBold" panose="020B0502040204020203" pitchFamily="34" charset="0"/>
              </a:rPr>
              <a:t>Application de la </a:t>
            </a:r>
            <a:r>
              <a:rPr lang="fr-FR" dirty="0" err="1" smtClean="0">
                <a:latin typeface="Bahnschrift SemiBold" panose="020B0502040204020203" pitchFamily="34" charset="0"/>
              </a:rPr>
              <a:t>photodétection</a:t>
            </a:r>
            <a:endParaRPr lang="fr-FR" dirty="0"/>
          </a:p>
          <a:p>
            <a:endParaRPr lang="fr-FR" sz="2000" dirty="0"/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xmlns="" id="{68974E28-E8E5-A2D3-2FA4-80DBF0426D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294164"/>
            <a:ext cx="3909375" cy="26062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873EAD93-EC04-E6B8-DFA9-6F2579C63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232" y="5035788"/>
            <a:ext cx="1694972" cy="150731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EFC07010-60CC-0F51-321B-2AEC004C2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7275" y="5035788"/>
            <a:ext cx="1346761" cy="151308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xmlns="" id="{44B3C565-073B-8D22-06F4-BA1E9315683E}"/>
              </a:ext>
            </a:extLst>
          </p:cNvPr>
          <p:cNvSpPr txBox="1"/>
          <p:nvPr/>
        </p:nvSpPr>
        <p:spPr>
          <a:xfrm>
            <a:off x="8180236" y="6527409"/>
            <a:ext cx="12485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IDS </a:t>
            </a:r>
            <a:r>
              <a:rPr lang="fr-FR" sz="1000" dirty="0" err="1"/>
              <a:t>Sensor</a:t>
            </a:r>
            <a:endParaRPr lang="fr-FR" sz="10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A875D335-1D18-FB0A-5718-530BDA1B0943}"/>
              </a:ext>
            </a:extLst>
          </p:cNvPr>
          <p:cNvSpPr txBox="1"/>
          <p:nvPr/>
        </p:nvSpPr>
        <p:spPr>
          <a:xfrm>
            <a:off x="10527274" y="6553442"/>
            <a:ext cx="16173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 err="1"/>
              <a:t>Basler</a:t>
            </a:r>
            <a:r>
              <a:rPr lang="fr-FR" sz="1000" dirty="0"/>
              <a:t> </a:t>
            </a:r>
            <a:r>
              <a:rPr lang="fr-FR" sz="1000" dirty="0" err="1"/>
              <a:t>Sensor</a:t>
            </a:r>
            <a:r>
              <a:rPr lang="fr-FR" sz="1000" dirty="0"/>
              <a:t> / </a:t>
            </a:r>
            <a:r>
              <a:rPr lang="fr-FR" sz="1000" dirty="0" err="1"/>
              <a:t>Mouser</a:t>
            </a:r>
            <a:endParaRPr lang="fr-FR" sz="1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36684"/>
            <a:ext cx="3528392" cy="144942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24680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7321B06C-92E1-8FDA-08D6-4020435DF304}"/>
              </a:ext>
            </a:extLst>
          </p:cNvPr>
          <p:cNvSpPr>
            <a:spLocks/>
          </p:cNvSpPr>
          <p:nvPr/>
        </p:nvSpPr>
        <p:spPr>
          <a:xfrm>
            <a:off x="351844" y="1669584"/>
            <a:ext cx="3338775" cy="13438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xmlns="" id="{1E05CF8E-92CB-D439-EBA9-E7C806096450}"/>
              </a:ext>
            </a:extLst>
          </p:cNvPr>
          <p:cNvCxnSpPr>
            <a:cxnSpLocks/>
          </p:cNvCxnSpPr>
          <p:nvPr/>
        </p:nvCxnSpPr>
        <p:spPr>
          <a:xfrm>
            <a:off x="467073" y="2334846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xmlns="" id="{B320474B-7090-212D-DEE9-B78C78BE10F1}"/>
              </a:ext>
            </a:extLst>
          </p:cNvPr>
          <p:cNvSpPr txBox="1"/>
          <p:nvPr/>
        </p:nvSpPr>
        <p:spPr>
          <a:xfrm>
            <a:off x="382633" y="189363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C1C24174-F3D4-9025-60E2-F6EDC084E0AE}"/>
              </a:ext>
            </a:extLst>
          </p:cNvPr>
          <p:cNvSpPr/>
          <p:nvPr/>
        </p:nvSpPr>
        <p:spPr>
          <a:xfrm>
            <a:off x="1351385" y="1993526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xmlns="" id="{73ECE7E0-9308-9E30-897E-90DE45081F42}"/>
              </a:ext>
            </a:extLst>
          </p:cNvPr>
          <p:cNvCxnSpPr>
            <a:cxnSpLocks/>
          </p:cNvCxnSpPr>
          <p:nvPr/>
        </p:nvCxnSpPr>
        <p:spPr>
          <a:xfrm>
            <a:off x="2418027" y="2334845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xmlns="" id="{8CD8C280-0DC7-5528-DCF3-9930C633644B}"/>
              </a:ext>
            </a:extLst>
          </p:cNvPr>
          <p:cNvSpPr txBox="1"/>
          <p:nvPr/>
        </p:nvSpPr>
        <p:spPr>
          <a:xfrm>
            <a:off x="2385845" y="1893634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xmlns="" id="{73BA58F1-85AE-FEB1-E104-33A0C2FA671A}"/>
              </a:ext>
            </a:extLst>
          </p:cNvPr>
          <p:cNvCxnSpPr>
            <a:cxnSpLocks/>
          </p:cNvCxnSpPr>
          <p:nvPr/>
        </p:nvCxnSpPr>
        <p:spPr>
          <a:xfrm flipV="1">
            <a:off x="5199659" y="2521818"/>
            <a:ext cx="0" cy="34417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xmlns="" id="{26F9FA0D-4607-4880-5915-5B1BADC7A612}"/>
              </a:ext>
            </a:extLst>
          </p:cNvPr>
          <p:cNvCxnSpPr>
            <a:cxnSpLocks/>
          </p:cNvCxnSpPr>
          <p:nvPr/>
        </p:nvCxnSpPr>
        <p:spPr>
          <a:xfrm>
            <a:off x="5034425" y="5812054"/>
            <a:ext cx="597687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ZoneTexte 66">
            <a:extLst>
              <a:ext uri="{FF2B5EF4-FFF2-40B4-BE49-F238E27FC236}">
                <a16:creationId xmlns:a16="http://schemas.microsoft.com/office/drawing/2014/main" xmlns="" id="{449C4381-31B4-E1E7-77A1-C11C675735BC}"/>
              </a:ext>
            </a:extLst>
          </p:cNvPr>
          <p:cNvSpPr txBox="1"/>
          <p:nvPr/>
        </p:nvSpPr>
        <p:spPr>
          <a:xfrm>
            <a:off x="10502442" y="5923915"/>
            <a:ext cx="123405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 err="1"/>
              <a:t>Analog</a:t>
            </a:r>
            <a:r>
              <a:rPr lang="fr-FR" sz="1100" dirty="0"/>
              <a:t> input</a:t>
            </a:r>
          </a:p>
          <a:p>
            <a:pPr algn="ctr"/>
            <a:r>
              <a:rPr lang="fr-FR" sz="1100" dirty="0"/>
              <a:t>voltage</a:t>
            </a:r>
          </a:p>
        </p:txBody>
      </p: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xmlns="" id="{CF68188C-2054-3123-A2E9-91271F6C0A9F}"/>
              </a:ext>
            </a:extLst>
          </p:cNvPr>
          <p:cNvCxnSpPr>
            <a:cxnSpLocks/>
          </p:cNvCxnSpPr>
          <p:nvPr/>
        </p:nvCxnSpPr>
        <p:spPr>
          <a:xfrm flipV="1">
            <a:off x="5436480" y="5732245"/>
            <a:ext cx="0" cy="20654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xmlns="" id="{1FE1CFDB-CBE5-07C7-E2FD-6B43EDA83A78}"/>
              </a:ext>
            </a:extLst>
          </p:cNvPr>
          <p:cNvCxnSpPr>
            <a:cxnSpLocks/>
          </p:cNvCxnSpPr>
          <p:nvPr/>
        </p:nvCxnSpPr>
        <p:spPr>
          <a:xfrm flipV="1">
            <a:off x="9729588" y="5732245"/>
            <a:ext cx="0" cy="20654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>
            <a:extLst>
              <a:ext uri="{FF2B5EF4-FFF2-40B4-BE49-F238E27FC236}">
                <a16:creationId xmlns:a16="http://schemas.microsoft.com/office/drawing/2014/main" xmlns="" id="{861A11E4-D308-3C29-284B-62FB2A5526C1}"/>
              </a:ext>
            </a:extLst>
          </p:cNvPr>
          <p:cNvSpPr txBox="1"/>
          <p:nvPr/>
        </p:nvSpPr>
        <p:spPr>
          <a:xfrm>
            <a:off x="5038570" y="5938787"/>
            <a:ext cx="8590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 err="1"/>
              <a:t>Vmin</a:t>
            </a:r>
            <a:endParaRPr lang="fr-FR" sz="1100" dirty="0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xmlns="" id="{48012D38-14D8-AE44-4190-7F0B861BFEC2}"/>
              </a:ext>
            </a:extLst>
          </p:cNvPr>
          <p:cNvSpPr txBox="1"/>
          <p:nvPr/>
        </p:nvSpPr>
        <p:spPr>
          <a:xfrm>
            <a:off x="9300050" y="5946858"/>
            <a:ext cx="8590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Vmax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xmlns="" id="{41BA3F4D-E201-630B-1654-97D5326AF9E5}"/>
              </a:ext>
            </a:extLst>
          </p:cNvPr>
          <p:cNvSpPr txBox="1"/>
          <p:nvPr/>
        </p:nvSpPr>
        <p:spPr>
          <a:xfrm>
            <a:off x="4404644" y="2194637"/>
            <a:ext cx="1617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Digital Value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67C92B00-F6EA-3210-5AB6-72DF4606DDFE}"/>
              </a:ext>
            </a:extLst>
          </p:cNvPr>
          <p:cNvSpPr/>
          <p:nvPr/>
        </p:nvSpPr>
        <p:spPr>
          <a:xfrm>
            <a:off x="1351385" y="3560585"/>
            <a:ext cx="992818" cy="15334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xmlns="" id="{C4DB46EB-F97B-339A-558A-0DB10BABF150}"/>
              </a:ext>
            </a:extLst>
          </p:cNvPr>
          <p:cNvCxnSpPr>
            <a:cxnSpLocks/>
          </p:cNvCxnSpPr>
          <p:nvPr/>
        </p:nvCxnSpPr>
        <p:spPr>
          <a:xfrm>
            <a:off x="2344203" y="3896945"/>
            <a:ext cx="49469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xmlns="" id="{92A6FD1E-66BE-D6C4-89A7-F803C3AE1AEA}"/>
              </a:ext>
            </a:extLst>
          </p:cNvPr>
          <p:cNvCxnSpPr>
            <a:cxnSpLocks/>
          </p:cNvCxnSpPr>
          <p:nvPr/>
        </p:nvCxnSpPr>
        <p:spPr>
          <a:xfrm>
            <a:off x="2344199" y="4560967"/>
            <a:ext cx="49469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xmlns="" id="{EE495536-55BE-968E-B171-60CCCC8007C7}"/>
              </a:ext>
            </a:extLst>
          </p:cNvPr>
          <p:cNvCxnSpPr>
            <a:cxnSpLocks/>
          </p:cNvCxnSpPr>
          <p:nvPr/>
        </p:nvCxnSpPr>
        <p:spPr>
          <a:xfrm>
            <a:off x="2344199" y="4740294"/>
            <a:ext cx="49469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>
            <a:extLst>
              <a:ext uri="{FF2B5EF4-FFF2-40B4-BE49-F238E27FC236}">
                <a16:creationId xmlns:a16="http://schemas.microsoft.com/office/drawing/2014/main" xmlns="" id="{700D8F14-2EF0-D850-1929-52A3C9347197}"/>
              </a:ext>
            </a:extLst>
          </p:cNvPr>
          <p:cNvCxnSpPr>
            <a:cxnSpLocks/>
          </p:cNvCxnSpPr>
          <p:nvPr/>
        </p:nvCxnSpPr>
        <p:spPr>
          <a:xfrm>
            <a:off x="2344200" y="4906595"/>
            <a:ext cx="49469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xmlns="" id="{A75A1D99-CA95-E7E7-7B47-E97A446B55A1}"/>
              </a:ext>
            </a:extLst>
          </p:cNvPr>
          <p:cNvCxnSpPr>
            <a:cxnSpLocks/>
          </p:cNvCxnSpPr>
          <p:nvPr/>
        </p:nvCxnSpPr>
        <p:spPr>
          <a:xfrm>
            <a:off x="823063" y="4320773"/>
            <a:ext cx="528322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ZoneTexte 78">
            <a:extLst>
              <a:ext uri="{FF2B5EF4-FFF2-40B4-BE49-F238E27FC236}">
                <a16:creationId xmlns:a16="http://schemas.microsoft.com/office/drawing/2014/main" xmlns="" id="{04AFB6F3-21D3-D4B0-810D-8BED327FDD97}"/>
              </a:ext>
            </a:extLst>
          </p:cNvPr>
          <p:cNvSpPr txBox="1"/>
          <p:nvPr/>
        </p:nvSpPr>
        <p:spPr>
          <a:xfrm>
            <a:off x="317952" y="3723882"/>
            <a:ext cx="9286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 err="1"/>
              <a:t>Analog</a:t>
            </a:r>
            <a:r>
              <a:rPr lang="fr-FR" sz="1400" dirty="0"/>
              <a:t> Input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xmlns="" id="{03D2C658-0429-7ECB-55BB-6BE2A7A63DB5}"/>
              </a:ext>
            </a:extLst>
          </p:cNvPr>
          <p:cNvSpPr txBox="1"/>
          <p:nvPr/>
        </p:nvSpPr>
        <p:spPr>
          <a:xfrm>
            <a:off x="2546184" y="3114446"/>
            <a:ext cx="9286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Outputs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xmlns="" id="{D47D9CC8-4E02-45EC-F5CF-F0C84EC34C9A}"/>
              </a:ext>
            </a:extLst>
          </p:cNvPr>
          <p:cNvSpPr txBox="1"/>
          <p:nvPr/>
        </p:nvSpPr>
        <p:spPr>
          <a:xfrm>
            <a:off x="2793776" y="4763975"/>
            <a:ext cx="497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</a:rPr>
              <a:t>b0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xmlns="" id="{7FF94638-A593-36A7-CDC1-FF2EC06A58FA}"/>
              </a:ext>
            </a:extLst>
          </p:cNvPr>
          <p:cNvSpPr txBox="1"/>
          <p:nvPr/>
        </p:nvSpPr>
        <p:spPr>
          <a:xfrm>
            <a:off x="2793776" y="4601795"/>
            <a:ext cx="497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</a:rPr>
              <a:t>b1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xmlns="" id="{D20F6161-6887-CBA2-A8B6-3B258BC7FEC7}"/>
              </a:ext>
            </a:extLst>
          </p:cNvPr>
          <p:cNvSpPr txBox="1"/>
          <p:nvPr/>
        </p:nvSpPr>
        <p:spPr>
          <a:xfrm>
            <a:off x="2786847" y="4421248"/>
            <a:ext cx="497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</a:rPr>
              <a:t>b2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xmlns="" id="{7F2FB758-5DCF-7A98-E3D2-E1ED6E7B8F8B}"/>
              </a:ext>
            </a:extLst>
          </p:cNvPr>
          <p:cNvSpPr txBox="1"/>
          <p:nvPr/>
        </p:nvSpPr>
        <p:spPr>
          <a:xfrm>
            <a:off x="2786847" y="3763599"/>
            <a:ext cx="497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 err="1">
                <a:solidFill>
                  <a:srgbClr val="0070C0"/>
                </a:solidFill>
              </a:rPr>
              <a:t>bn</a:t>
            </a:r>
            <a:endParaRPr lang="fr-FR" sz="1200" b="1" dirty="0">
              <a:solidFill>
                <a:srgbClr val="0070C0"/>
              </a:solidFill>
            </a:endParaRPr>
          </a:p>
        </p:txBody>
      </p:sp>
      <p:sp>
        <p:nvSpPr>
          <p:cNvPr id="85" name="Accolade fermante 84">
            <a:extLst>
              <a:ext uri="{FF2B5EF4-FFF2-40B4-BE49-F238E27FC236}">
                <a16:creationId xmlns:a16="http://schemas.microsoft.com/office/drawing/2014/main" xmlns="" id="{5F82DDA5-11DE-8068-7020-F93C61BD03DC}"/>
              </a:ext>
            </a:extLst>
          </p:cNvPr>
          <p:cNvSpPr/>
          <p:nvPr/>
        </p:nvSpPr>
        <p:spPr>
          <a:xfrm>
            <a:off x="3271367" y="3778321"/>
            <a:ext cx="112084" cy="1240499"/>
          </a:xfrm>
          <a:prstGeom prst="rightBrace">
            <a:avLst>
              <a:gd name="adj1" fmla="val 81238"/>
              <a:gd name="adj2" fmla="val 49627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xmlns="" id="{13DA5C07-1F0D-BBA2-45DB-3CE167C0DBE2}"/>
              </a:ext>
            </a:extLst>
          </p:cNvPr>
          <p:cNvSpPr txBox="1"/>
          <p:nvPr/>
        </p:nvSpPr>
        <p:spPr>
          <a:xfrm>
            <a:off x="3310260" y="4260070"/>
            <a:ext cx="8123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</a:rPr>
              <a:t>n bits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xmlns="" id="{8F34B5CA-C19C-64F3-7CA5-1277C438CF56}"/>
              </a:ext>
            </a:extLst>
          </p:cNvPr>
          <p:cNvSpPr txBox="1"/>
          <p:nvPr/>
        </p:nvSpPr>
        <p:spPr>
          <a:xfrm>
            <a:off x="312693" y="5844451"/>
            <a:ext cx="38099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1400" dirty="0"/>
              <a:t>The </a:t>
            </a:r>
            <a:r>
              <a:rPr lang="en-US" sz="1400" b="1" dirty="0"/>
              <a:t>number of different values </a:t>
            </a:r>
            <a:r>
              <a:rPr lang="en-US" sz="1400" dirty="0"/>
              <a:t>that can be represented by </a:t>
            </a:r>
            <a:r>
              <a:rPr lang="en-US" sz="1400" b="1" dirty="0"/>
              <a:t>n bits </a:t>
            </a:r>
            <a:r>
              <a:rPr lang="en-US" sz="1400" dirty="0"/>
              <a:t>is </a:t>
            </a:r>
            <a:r>
              <a:rPr lang="en-US" sz="1400" b="1" dirty="0"/>
              <a:t>2</a:t>
            </a:r>
            <a:r>
              <a:rPr lang="en-US" sz="1400" b="1" baseline="30000" dirty="0"/>
              <a:t>n</a:t>
            </a:r>
            <a:r>
              <a:rPr lang="en-US" sz="1400" dirty="0"/>
              <a:t>.</a:t>
            </a:r>
            <a:endParaRPr lang="fr-FR" sz="16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xmlns="" id="{8865AFFF-7227-B702-597F-9B8A84BD7AF7}"/>
              </a:ext>
            </a:extLst>
          </p:cNvPr>
          <p:cNvSpPr txBox="1"/>
          <p:nvPr/>
        </p:nvSpPr>
        <p:spPr>
          <a:xfrm>
            <a:off x="317684" y="5386027"/>
            <a:ext cx="39266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Each bit can have one of two values: </a:t>
            </a:r>
            <a:r>
              <a:rPr lang="en-US" sz="1400" b="1" dirty="0"/>
              <a:t>0</a:t>
            </a:r>
            <a:r>
              <a:rPr lang="en-US" sz="1400" dirty="0"/>
              <a:t> or </a:t>
            </a:r>
            <a:r>
              <a:rPr lang="en-US" sz="1400" b="1" dirty="0"/>
              <a:t>1</a:t>
            </a:r>
            <a:r>
              <a:rPr lang="en-US" sz="1400" dirty="0"/>
              <a:t>.</a:t>
            </a:r>
            <a:endParaRPr lang="fr-FR" sz="1400" dirty="0"/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xmlns="" id="{F6B87212-1E3F-1243-6D55-A2D2A1F63576}"/>
              </a:ext>
            </a:extLst>
          </p:cNvPr>
          <p:cNvSpPr txBox="1"/>
          <p:nvPr/>
        </p:nvSpPr>
        <p:spPr>
          <a:xfrm>
            <a:off x="4730235" y="1590588"/>
            <a:ext cx="39266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Example for n = 3 bits</a:t>
            </a:r>
            <a:endParaRPr lang="fr-FR" sz="1400" dirty="0"/>
          </a:p>
        </p:txBody>
      </p:sp>
      <p:cxnSp>
        <p:nvCxnSpPr>
          <p:cNvPr id="90" name="Connecteur droit 89">
            <a:extLst>
              <a:ext uri="{FF2B5EF4-FFF2-40B4-BE49-F238E27FC236}">
                <a16:creationId xmlns:a16="http://schemas.microsoft.com/office/drawing/2014/main" xmlns="" id="{CF7889EA-1C08-9777-44E9-D946EAC1C6AB}"/>
              </a:ext>
            </a:extLst>
          </p:cNvPr>
          <p:cNvCxnSpPr>
            <a:cxnSpLocks/>
          </p:cNvCxnSpPr>
          <p:nvPr/>
        </p:nvCxnSpPr>
        <p:spPr>
          <a:xfrm>
            <a:off x="9722358" y="2879781"/>
            <a:ext cx="0" cy="2937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xmlns="" id="{90EDB1AF-5A1F-347F-BDD4-100C8571DEF1}"/>
              </a:ext>
            </a:extLst>
          </p:cNvPr>
          <p:cNvCxnSpPr>
            <a:cxnSpLocks/>
          </p:cNvCxnSpPr>
          <p:nvPr/>
        </p:nvCxnSpPr>
        <p:spPr>
          <a:xfrm flipV="1">
            <a:off x="5157520" y="3307152"/>
            <a:ext cx="55636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91">
            <a:extLst>
              <a:ext uri="{FF2B5EF4-FFF2-40B4-BE49-F238E27FC236}">
                <a16:creationId xmlns:a16="http://schemas.microsoft.com/office/drawing/2014/main" xmlns="" id="{4748169E-0CAB-4B44-FA8A-2FED82C41B45}"/>
              </a:ext>
            </a:extLst>
          </p:cNvPr>
          <p:cNvCxnSpPr>
            <a:cxnSpLocks/>
          </p:cNvCxnSpPr>
          <p:nvPr/>
        </p:nvCxnSpPr>
        <p:spPr>
          <a:xfrm flipV="1">
            <a:off x="5157520" y="3620638"/>
            <a:ext cx="55636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92">
            <a:extLst>
              <a:ext uri="{FF2B5EF4-FFF2-40B4-BE49-F238E27FC236}">
                <a16:creationId xmlns:a16="http://schemas.microsoft.com/office/drawing/2014/main" xmlns="" id="{EA8ACF27-A2A6-81E1-F92F-17C9D7F0C2A2}"/>
              </a:ext>
            </a:extLst>
          </p:cNvPr>
          <p:cNvCxnSpPr>
            <a:cxnSpLocks/>
          </p:cNvCxnSpPr>
          <p:nvPr/>
        </p:nvCxnSpPr>
        <p:spPr>
          <a:xfrm flipV="1">
            <a:off x="5157520" y="3947786"/>
            <a:ext cx="55636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93">
            <a:extLst>
              <a:ext uri="{FF2B5EF4-FFF2-40B4-BE49-F238E27FC236}">
                <a16:creationId xmlns:a16="http://schemas.microsoft.com/office/drawing/2014/main" xmlns="" id="{5C3DBCBA-F2D7-8466-EDAF-6A111F878D07}"/>
              </a:ext>
            </a:extLst>
          </p:cNvPr>
          <p:cNvCxnSpPr>
            <a:cxnSpLocks/>
          </p:cNvCxnSpPr>
          <p:nvPr/>
        </p:nvCxnSpPr>
        <p:spPr>
          <a:xfrm flipV="1">
            <a:off x="5157520" y="4274934"/>
            <a:ext cx="55636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xmlns="" id="{59AAF160-B5A0-51FB-3E5E-D3A710A8E00F}"/>
              </a:ext>
            </a:extLst>
          </p:cNvPr>
          <p:cNvCxnSpPr>
            <a:cxnSpLocks/>
          </p:cNvCxnSpPr>
          <p:nvPr/>
        </p:nvCxnSpPr>
        <p:spPr>
          <a:xfrm flipV="1">
            <a:off x="5157520" y="4589263"/>
            <a:ext cx="55636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xmlns="" id="{1600D6D0-BA56-8C3B-8D57-FCD1EFE9A34A}"/>
              </a:ext>
            </a:extLst>
          </p:cNvPr>
          <p:cNvCxnSpPr>
            <a:cxnSpLocks/>
          </p:cNvCxnSpPr>
          <p:nvPr/>
        </p:nvCxnSpPr>
        <p:spPr>
          <a:xfrm flipV="1">
            <a:off x="5157520" y="4913387"/>
            <a:ext cx="55636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>
            <a:extLst>
              <a:ext uri="{FF2B5EF4-FFF2-40B4-BE49-F238E27FC236}">
                <a16:creationId xmlns:a16="http://schemas.microsoft.com/office/drawing/2014/main" xmlns="" id="{376C9967-856D-4212-D1EF-25A0F49EE1F0}"/>
              </a:ext>
            </a:extLst>
          </p:cNvPr>
          <p:cNvCxnSpPr>
            <a:cxnSpLocks/>
          </p:cNvCxnSpPr>
          <p:nvPr/>
        </p:nvCxnSpPr>
        <p:spPr>
          <a:xfrm flipV="1">
            <a:off x="5157520" y="5239148"/>
            <a:ext cx="55636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xmlns="" id="{A142AE49-5EFE-82ED-3F8C-4B13E04E2B3B}"/>
              </a:ext>
            </a:extLst>
          </p:cNvPr>
          <p:cNvCxnSpPr>
            <a:cxnSpLocks/>
          </p:cNvCxnSpPr>
          <p:nvPr/>
        </p:nvCxnSpPr>
        <p:spPr>
          <a:xfrm flipV="1">
            <a:off x="5157520" y="5572063"/>
            <a:ext cx="55636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xmlns="" id="{BB57B069-CEB1-9D0E-E3EC-8BA1688FB42A}"/>
              </a:ext>
            </a:extLst>
          </p:cNvPr>
          <p:cNvCxnSpPr>
            <a:cxnSpLocks/>
          </p:cNvCxnSpPr>
          <p:nvPr/>
        </p:nvCxnSpPr>
        <p:spPr>
          <a:xfrm>
            <a:off x="5436479" y="2879781"/>
            <a:ext cx="0" cy="2909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>
            <a:extLst>
              <a:ext uri="{FF2B5EF4-FFF2-40B4-BE49-F238E27FC236}">
                <a16:creationId xmlns:a16="http://schemas.microsoft.com/office/drawing/2014/main" xmlns="" id="{EB53DF6D-5595-7551-92D4-BFCACA879421}"/>
              </a:ext>
            </a:extLst>
          </p:cNvPr>
          <p:cNvCxnSpPr>
            <a:cxnSpLocks/>
          </p:cNvCxnSpPr>
          <p:nvPr/>
        </p:nvCxnSpPr>
        <p:spPr>
          <a:xfrm>
            <a:off x="5436479" y="5571443"/>
            <a:ext cx="540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xmlns="" id="{4758A50D-0978-9AB9-6B7E-662556E8C01C}"/>
              </a:ext>
            </a:extLst>
          </p:cNvPr>
          <p:cNvCxnSpPr>
            <a:cxnSpLocks/>
          </p:cNvCxnSpPr>
          <p:nvPr/>
        </p:nvCxnSpPr>
        <p:spPr>
          <a:xfrm>
            <a:off x="5976479" y="5239148"/>
            <a:ext cx="540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>
            <a:extLst>
              <a:ext uri="{FF2B5EF4-FFF2-40B4-BE49-F238E27FC236}">
                <a16:creationId xmlns:a16="http://schemas.microsoft.com/office/drawing/2014/main" xmlns="" id="{857009BB-0F08-A60A-DDEE-9D455F475FCF}"/>
              </a:ext>
            </a:extLst>
          </p:cNvPr>
          <p:cNvCxnSpPr>
            <a:cxnSpLocks/>
          </p:cNvCxnSpPr>
          <p:nvPr/>
        </p:nvCxnSpPr>
        <p:spPr>
          <a:xfrm>
            <a:off x="6516479" y="4918748"/>
            <a:ext cx="540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>
            <a:extLst>
              <a:ext uri="{FF2B5EF4-FFF2-40B4-BE49-F238E27FC236}">
                <a16:creationId xmlns:a16="http://schemas.microsoft.com/office/drawing/2014/main" xmlns="" id="{B0EA6ADB-4A45-18B9-42D5-E1760E4F9CC8}"/>
              </a:ext>
            </a:extLst>
          </p:cNvPr>
          <p:cNvCxnSpPr>
            <a:cxnSpLocks/>
          </p:cNvCxnSpPr>
          <p:nvPr/>
        </p:nvCxnSpPr>
        <p:spPr>
          <a:xfrm>
            <a:off x="7056479" y="4600311"/>
            <a:ext cx="540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103">
            <a:extLst>
              <a:ext uri="{FF2B5EF4-FFF2-40B4-BE49-F238E27FC236}">
                <a16:creationId xmlns:a16="http://schemas.microsoft.com/office/drawing/2014/main" xmlns="" id="{E9376208-216F-6A30-1D29-70A84970E1C5}"/>
              </a:ext>
            </a:extLst>
          </p:cNvPr>
          <p:cNvCxnSpPr>
            <a:cxnSpLocks/>
          </p:cNvCxnSpPr>
          <p:nvPr/>
        </p:nvCxnSpPr>
        <p:spPr>
          <a:xfrm>
            <a:off x="7596479" y="4274934"/>
            <a:ext cx="540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104">
            <a:extLst>
              <a:ext uri="{FF2B5EF4-FFF2-40B4-BE49-F238E27FC236}">
                <a16:creationId xmlns:a16="http://schemas.microsoft.com/office/drawing/2014/main" xmlns="" id="{4BDF34DE-FF20-2B14-FE66-4970AA245677}"/>
              </a:ext>
            </a:extLst>
          </p:cNvPr>
          <p:cNvCxnSpPr>
            <a:cxnSpLocks/>
          </p:cNvCxnSpPr>
          <p:nvPr/>
        </p:nvCxnSpPr>
        <p:spPr>
          <a:xfrm>
            <a:off x="8119017" y="3948776"/>
            <a:ext cx="540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>
            <a:extLst>
              <a:ext uri="{FF2B5EF4-FFF2-40B4-BE49-F238E27FC236}">
                <a16:creationId xmlns:a16="http://schemas.microsoft.com/office/drawing/2014/main" xmlns="" id="{C5F106C6-6754-A214-442C-2AD494F30A86}"/>
              </a:ext>
            </a:extLst>
          </p:cNvPr>
          <p:cNvCxnSpPr>
            <a:cxnSpLocks/>
          </p:cNvCxnSpPr>
          <p:nvPr/>
        </p:nvCxnSpPr>
        <p:spPr>
          <a:xfrm>
            <a:off x="8659017" y="3617692"/>
            <a:ext cx="540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106">
            <a:extLst>
              <a:ext uri="{FF2B5EF4-FFF2-40B4-BE49-F238E27FC236}">
                <a16:creationId xmlns:a16="http://schemas.microsoft.com/office/drawing/2014/main" xmlns="" id="{5951E572-C980-4254-5104-1A678193DC0B}"/>
              </a:ext>
            </a:extLst>
          </p:cNvPr>
          <p:cNvCxnSpPr>
            <a:cxnSpLocks/>
          </p:cNvCxnSpPr>
          <p:nvPr/>
        </p:nvCxnSpPr>
        <p:spPr>
          <a:xfrm>
            <a:off x="9176531" y="3307152"/>
            <a:ext cx="540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eur droit avec flèche 107">
            <a:extLst>
              <a:ext uri="{FF2B5EF4-FFF2-40B4-BE49-F238E27FC236}">
                <a16:creationId xmlns:a16="http://schemas.microsoft.com/office/drawing/2014/main" xmlns="" id="{FA89A28E-9954-DB2D-A0B8-5211EE9DB81E}"/>
              </a:ext>
            </a:extLst>
          </p:cNvPr>
          <p:cNvCxnSpPr>
            <a:cxnSpLocks/>
          </p:cNvCxnSpPr>
          <p:nvPr/>
        </p:nvCxnSpPr>
        <p:spPr>
          <a:xfrm flipH="1" flipV="1">
            <a:off x="7072599" y="5108343"/>
            <a:ext cx="523880" cy="4385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ZoneTexte 108">
            <a:extLst>
              <a:ext uri="{FF2B5EF4-FFF2-40B4-BE49-F238E27FC236}">
                <a16:creationId xmlns:a16="http://schemas.microsoft.com/office/drawing/2014/main" xmlns="" id="{9C519C76-571A-E3D9-17FB-3F305CE3C11F}"/>
              </a:ext>
            </a:extLst>
          </p:cNvPr>
          <p:cNvSpPr txBox="1"/>
          <p:nvPr/>
        </p:nvSpPr>
        <p:spPr>
          <a:xfrm>
            <a:off x="6896001" y="5325212"/>
            <a:ext cx="8590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0070C0"/>
                </a:solidFill>
              </a:rPr>
              <a:t>quantum</a:t>
            </a:r>
          </a:p>
        </p:txBody>
      </p:sp>
      <p:sp>
        <p:nvSpPr>
          <p:cNvPr id="110" name="ZoneTexte 109">
            <a:extLst>
              <a:ext uri="{FF2B5EF4-FFF2-40B4-BE49-F238E27FC236}">
                <a16:creationId xmlns:a16="http://schemas.microsoft.com/office/drawing/2014/main" xmlns="" id="{473A5591-D7D3-FEE5-D053-FFABAADCDBAF}"/>
              </a:ext>
            </a:extLst>
          </p:cNvPr>
          <p:cNvSpPr txBox="1"/>
          <p:nvPr/>
        </p:nvSpPr>
        <p:spPr>
          <a:xfrm>
            <a:off x="4474310" y="5438584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0 0 0</a:t>
            </a:r>
          </a:p>
        </p:txBody>
      </p:sp>
      <p:sp>
        <p:nvSpPr>
          <p:cNvPr id="111" name="ZoneTexte 110">
            <a:extLst>
              <a:ext uri="{FF2B5EF4-FFF2-40B4-BE49-F238E27FC236}">
                <a16:creationId xmlns:a16="http://schemas.microsoft.com/office/drawing/2014/main" xmlns="" id="{846D1E53-5716-E3CB-15D7-F9118DDDEC14}"/>
              </a:ext>
            </a:extLst>
          </p:cNvPr>
          <p:cNvSpPr txBox="1"/>
          <p:nvPr/>
        </p:nvSpPr>
        <p:spPr>
          <a:xfrm>
            <a:off x="4467381" y="5118185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0 0 1</a:t>
            </a:r>
          </a:p>
        </p:txBody>
      </p:sp>
      <p:sp>
        <p:nvSpPr>
          <p:cNvPr id="112" name="ZoneTexte 111">
            <a:extLst>
              <a:ext uri="{FF2B5EF4-FFF2-40B4-BE49-F238E27FC236}">
                <a16:creationId xmlns:a16="http://schemas.microsoft.com/office/drawing/2014/main" xmlns="" id="{D58BD123-8729-7599-31ED-6C72EFBC0CD6}"/>
              </a:ext>
            </a:extLst>
          </p:cNvPr>
          <p:cNvSpPr txBox="1"/>
          <p:nvPr/>
        </p:nvSpPr>
        <p:spPr>
          <a:xfrm>
            <a:off x="4467381" y="3826909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1 0 1</a:t>
            </a:r>
          </a:p>
        </p:txBody>
      </p:sp>
      <p:sp>
        <p:nvSpPr>
          <p:cNvPr id="113" name="ZoneTexte 112">
            <a:extLst>
              <a:ext uri="{FF2B5EF4-FFF2-40B4-BE49-F238E27FC236}">
                <a16:creationId xmlns:a16="http://schemas.microsoft.com/office/drawing/2014/main" xmlns="" id="{B89FBAF8-4243-FE66-EAE1-A73DBD536D17}"/>
              </a:ext>
            </a:extLst>
          </p:cNvPr>
          <p:cNvSpPr txBox="1"/>
          <p:nvPr/>
        </p:nvSpPr>
        <p:spPr>
          <a:xfrm>
            <a:off x="4474310" y="4456822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0 1 1</a:t>
            </a:r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xmlns="" id="{060E0453-0907-0A84-7EBE-610D0373B2A8}"/>
              </a:ext>
            </a:extLst>
          </p:cNvPr>
          <p:cNvSpPr txBox="1"/>
          <p:nvPr/>
        </p:nvSpPr>
        <p:spPr>
          <a:xfrm>
            <a:off x="4467381" y="4160832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1 0 0</a:t>
            </a:r>
          </a:p>
        </p:txBody>
      </p:sp>
      <p:sp>
        <p:nvSpPr>
          <p:cNvPr id="115" name="ZoneTexte 114">
            <a:extLst>
              <a:ext uri="{FF2B5EF4-FFF2-40B4-BE49-F238E27FC236}">
                <a16:creationId xmlns:a16="http://schemas.microsoft.com/office/drawing/2014/main" xmlns="" id="{DF43A081-C7D0-72B3-106C-470E7A0D05E4}"/>
              </a:ext>
            </a:extLst>
          </p:cNvPr>
          <p:cNvSpPr txBox="1"/>
          <p:nvPr/>
        </p:nvSpPr>
        <p:spPr>
          <a:xfrm>
            <a:off x="4470082" y="4790278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0 1 0</a:t>
            </a:r>
          </a:p>
        </p:txBody>
      </p:sp>
      <p:sp>
        <p:nvSpPr>
          <p:cNvPr id="116" name="ZoneTexte 115">
            <a:extLst>
              <a:ext uri="{FF2B5EF4-FFF2-40B4-BE49-F238E27FC236}">
                <a16:creationId xmlns:a16="http://schemas.microsoft.com/office/drawing/2014/main" xmlns="" id="{F8E46BF5-7C66-3BA9-CA12-9FB156951FC1}"/>
              </a:ext>
            </a:extLst>
          </p:cNvPr>
          <p:cNvSpPr txBox="1"/>
          <p:nvPr/>
        </p:nvSpPr>
        <p:spPr>
          <a:xfrm>
            <a:off x="4467381" y="3515467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1 1 0</a:t>
            </a:r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xmlns="" id="{500AA8F5-9C20-24E2-67C9-98EBC6CF3F3E}"/>
              </a:ext>
            </a:extLst>
          </p:cNvPr>
          <p:cNvSpPr txBox="1"/>
          <p:nvPr/>
        </p:nvSpPr>
        <p:spPr>
          <a:xfrm>
            <a:off x="4470003" y="3187753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1 1 1</a:t>
            </a:r>
          </a:p>
        </p:txBody>
      </p:sp>
      <p:cxnSp>
        <p:nvCxnSpPr>
          <p:cNvPr id="118" name="Connecteur droit avec flèche 117">
            <a:extLst>
              <a:ext uri="{FF2B5EF4-FFF2-40B4-BE49-F238E27FC236}">
                <a16:creationId xmlns:a16="http://schemas.microsoft.com/office/drawing/2014/main" xmlns="" id="{E3D20562-C563-E6AE-2B22-FC17EAE94E4B}"/>
              </a:ext>
            </a:extLst>
          </p:cNvPr>
          <p:cNvCxnSpPr>
            <a:cxnSpLocks/>
          </p:cNvCxnSpPr>
          <p:nvPr/>
        </p:nvCxnSpPr>
        <p:spPr>
          <a:xfrm flipH="1" flipV="1">
            <a:off x="5436479" y="6297738"/>
            <a:ext cx="4275722" cy="8071"/>
          </a:xfrm>
          <a:prstGeom prst="straightConnector1">
            <a:avLst/>
          </a:prstGeom>
          <a:ln w="28575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ZoneTexte 118">
            <a:extLst>
              <a:ext uri="{FF2B5EF4-FFF2-40B4-BE49-F238E27FC236}">
                <a16:creationId xmlns:a16="http://schemas.microsoft.com/office/drawing/2014/main" xmlns="" id="{231B1116-3FA7-9368-3E9E-995B41A4BFC8}"/>
              </a:ext>
            </a:extLst>
          </p:cNvPr>
          <p:cNvSpPr txBox="1"/>
          <p:nvPr/>
        </p:nvSpPr>
        <p:spPr>
          <a:xfrm>
            <a:off x="7056479" y="6367671"/>
            <a:ext cx="8590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002060"/>
                </a:solidFill>
              </a:rPr>
              <a:t>Full </a:t>
            </a:r>
            <a:r>
              <a:rPr lang="fr-FR" sz="1100" dirty="0" err="1">
                <a:solidFill>
                  <a:srgbClr val="002060"/>
                </a:solidFill>
              </a:rPr>
              <a:t>Scale</a:t>
            </a:r>
            <a:endParaRPr lang="fr-FR" sz="1100" dirty="0">
              <a:solidFill>
                <a:srgbClr val="002060"/>
              </a:solidFill>
            </a:endParaRPr>
          </a:p>
        </p:txBody>
      </p:sp>
      <p:sp>
        <p:nvSpPr>
          <p:cNvPr id="120" name="ZoneTexte 119">
            <a:extLst>
              <a:ext uri="{FF2B5EF4-FFF2-40B4-BE49-F238E27FC236}">
                <a16:creationId xmlns:a16="http://schemas.microsoft.com/office/drawing/2014/main" xmlns="" id="{F36E9C54-F2D8-46B0-0845-15393547AC79}"/>
              </a:ext>
            </a:extLst>
          </p:cNvPr>
          <p:cNvSpPr txBox="1"/>
          <p:nvPr/>
        </p:nvSpPr>
        <p:spPr>
          <a:xfrm>
            <a:off x="4286069" y="2585957"/>
            <a:ext cx="8998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b2 b1 b0</a:t>
            </a:r>
          </a:p>
        </p:txBody>
      </p:sp>
      <p:sp>
        <p:nvSpPr>
          <p:cNvPr id="121" name="ZoneTexte 120">
            <a:extLst>
              <a:ext uri="{FF2B5EF4-FFF2-40B4-BE49-F238E27FC236}">
                <a16:creationId xmlns:a16="http://schemas.microsoft.com/office/drawing/2014/main" xmlns="" id="{B19D21C2-E965-FAC9-0ADC-C98A16D70EBA}"/>
              </a:ext>
            </a:extLst>
          </p:cNvPr>
          <p:cNvSpPr txBox="1"/>
          <p:nvPr/>
        </p:nvSpPr>
        <p:spPr>
          <a:xfrm>
            <a:off x="10390707" y="2585957"/>
            <a:ext cx="8998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 err="1">
                <a:solidFill>
                  <a:srgbClr val="0070C0"/>
                </a:solidFill>
              </a:rPr>
              <a:t>decimal</a:t>
            </a:r>
            <a:endParaRPr lang="fr-FR" sz="1100" b="1" dirty="0">
              <a:solidFill>
                <a:srgbClr val="0070C0"/>
              </a:solidFill>
            </a:endParaRPr>
          </a:p>
        </p:txBody>
      </p:sp>
      <p:sp>
        <p:nvSpPr>
          <p:cNvPr id="122" name="ZoneTexte 121">
            <a:extLst>
              <a:ext uri="{FF2B5EF4-FFF2-40B4-BE49-F238E27FC236}">
                <a16:creationId xmlns:a16="http://schemas.microsoft.com/office/drawing/2014/main" xmlns="" id="{39D7AEE7-6C45-4936-7A22-9580B7CD6EA7}"/>
              </a:ext>
            </a:extLst>
          </p:cNvPr>
          <p:cNvSpPr txBox="1"/>
          <p:nvPr/>
        </p:nvSpPr>
        <p:spPr>
          <a:xfrm>
            <a:off x="10585514" y="3187753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123" name="ZoneTexte 122">
            <a:extLst>
              <a:ext uri="{FF2B5EF4-FFF2-40B4-BE49-F238E27FC236}">
                <a16:creationId xmlns:a16="http://schemas.microsoft.com/office/drawing/2014/main" xmlns="" id="{D4C7CE8E-50C2-C57C-4691-D0E44EEBFD55}"/>
              </a:ext>
            </a:extLst>
          </p:cNvPr>
          <p:cNvSpPr txBox="1"/>
          <p:nvPr/>
        </p:nvSpPr>
        <p:spPr>
          <a:xfrm>
            <a:off x="10595361" y="5453598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24" name="ZoneTexte 123">
            <a:extLst>
              <a:ext uri="{FF2B5EF4-FFF2-40B4-BE49-F238E27FC236}">
                <a16:creationId xmlns:a16="http://schemas.microsoft.com/office/drawing/2014/main" xmlns="" id="{206A9CA8-0CD9-B70D-8818-150133654D39}"/>
              </a:ext>
            </a:extLst>
          </p:cNvPr>
          <p:cNvSpPr txBox="1"/>
          <p:nvPr/>
        </p:nvSpPr>
        <p:spPr>
          <a:xfrm>
            <a:off x="10595361" y="5105302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25" name="ZoneTexte 124">
            <a:extLst>
              <a:ext uri="{FF2B5EF4-FFF2-40B4-BE49-F238E27FC236}">
                <a16:creationId xmlns:a16="http://schemas.microsoft.com/office/drawing/2014/main" xmlns="" id="{4E5EE902-1DBE-D8CA-A74C-854421A70B47}"/>
              </a:ext>
            </a:extLst>
          </p:cNvPr>
          <p:cNvSpPr txBox="1"/>
          <p:nvPr/>
        </p:nvSpPr>
        <p:spPr>
          <a:xfrm>
            <a:off x="10585514" y="4791608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xmlns="" id="{27EDF88D-07BA-4CE3-7232-D1A0D5DABCCF}"/>
              </a:ext>
            </a:extLst>
          </p:cNvPr>
          <p:cNvSpPr txBox="1"/>
          <p:nvPr/>
        </p:nvSpPr>
        <p:spPr>
          <a:xfrm>
            <a:off x="10585514" y="4478822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xmlns="" id="{30910875-810D-A4F6-3954-B69F95F2CB89}"/>
              </a:ext>
            </a:extLst>
          </p:cNvPr>
          <p:cNvSpPr txBox="1"/>
          <p:nvPr/>
        </p:nvSpPr>
        <p:spPr>
          <a:xfrm>
            <a:off x="10579072" y="4150992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xmlns="" id="{AE839036-159E-D7F7-20A2-57767B7A0252}"/>
              </a:ext>
            </a:extLst>
          </p:cNvPr>
          <p:cNvSpPr txBox="1"/>
          <p:nvPr/>
        </p:nvSpPr>
        <p:spPr>
          <a:xfrm>
            <a:off x="10579072" y="3815810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xmlns="" id="{47CD4EBC-255F-68F2-9D29-FD2DD8FDC4F3}"/>
              </a:ext>
            </a:extLst>
          </p:cNvPr>
          <p:cNvSpPr txBox="1"/>
          <p:nvPr/>
        </p:nvSpPr>
        <p:spPr>
          <a:xfrm>
            <a:off x="10586850" y="3510857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6</a:t>
            </a:r>
          </a:p>
        </p:txBody>
      </p:sp>
      <p:cxnSp>
        <p:nvCxnSpPr>
          <p:cNvPr id="130" name="Connecteur droit 129">
            <a:extLst>
              <a:ext uri="{FF2B5EF4-FFF2-40B4-BE49-F238E27FC236}">
                <a16:creationId xmlns:a16="http://schemas.microsoft.com/office/drawing/2014/main" xmlns="" id="{58E81095-BC03-8D9F-05E0-1AA6C031B449}"/>
              </a:ext>
            </a:extLst>
          </p:cNvPr>
          <p:cNvCxnSpPr>
            <a:cxnSpLocks/>
          </p:cNvCxnSpPr>
          <p:nvPr/>
        </p:nvCxnSpPr>
        <p:spPr>
          <a:xfrm>
            <a:off x="7060448" y="4609627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>
            <a:extLst>
              <a:ext uri="{FF2B5EF4-FFF2-40B4-BE49-F238E27FC236}">
                <a16:creationId xmlns:a16="http://schemas.microsoft.com/office/drawing/2014/main" xmlns="" id="{A0DB26DA-7BF1-ECA6-F4CA-01F812034074}"/>
              </a:ext>
            </a:extLst>
          </p:cNvPr>
          <p:cNvCxnSpPr>
            <a:cxnSpLocks/>
          </p:cNvCxnSpPr>
          <p:nvPr/>
        </p:nvCxnSpPr>
        <p:spPr>
          <a:xfrm>
            <a:off x="7588917" y="4605810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 : coins arrondis 131">
            <a:extLst>
              <a:ext uri="{FF2B5EF4-FFF2-40B4-BE49-F238E27FC236}">
                <a16:creationId xmlns:a16="http://schemas.microsoft.com/office/drawing/2014/main" xmlns="" id="{632FCD6E-5B9C-81D5-AEF1-51F4FFEC2042}"/>
              </a:ext>
            </a:extLst>
          </p:cNvPr>
          <p:cNvSpPr/>
          <p:nvPr/>
        </p:nvSpPr>
        <p:spPr>
          <a:xfrm>
            <a:off x="8880830" y="1556773"/>
            <a:ext cx="2293666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Quantization</a:t>
            </a:r>
            <a:endParaRPr lang="fr-FR" dirty="0"/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xmlns="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 smtClean="0"/>
              <a:t>Photodétection</a:t>
            </a:r>
            <a:r>
              <a:rPr lang="fr-FR" dirty="0" smtClean="0"/>
              <a:t> / Capteur CMOS</a:t>
            </a:r>
            <a:endParaRPr lang="fr-FR" dirty="0"/>
          </a:p>
        </p:txBody>
      </p:sp>
      <p:pic>
        <p:nvPicPr>
          <p:cNvPr id="134" name="Image 13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xmlns="" id="{64DF7E2A-50EF-13C0-C1A5-C6EE46E0A9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84" y="171029"/>
            <a:ext cx="1646143" cy="1097428"/>
          </a:xfrm>
          <a:prstGeom prst="rect">
            <a:avLst/>
          </a:prstGeom>
        </p:spPr>
      </p:pic>
      <p:pic>
        <p:nvPicPr>
          <p:cNvPr id="135" name="Image 1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xmlns="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 smtClean="0">
                <a:solidFill>
                  <a:srgbClr val="222268"/>
                </a:solidFill>
                <a:latin typeface="+mj-lt"/>
              </a:rPr>
              <a:t>Conversion AN / Quantification</a:t>
            </a:r>
            <a:endParaRPr lang="fr-FR" sz="1800" b="1" dirty="0">
              <a:solidFill>
                <a:srgbClr val="222268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72752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9009F36-D70F-11C6-8F46-A3ECE34AF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17170A6-636D-6DBD-BABE-D042C96D75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30" name="Image 29" descr="Une image contenant cercle, croquis, art, noir et blanc&#10;&#10;Description générée automatiquement">
            <a:extLst>
              <a:ext uri="{FF2B5EF4-FFF2-40B4-BE49-F238E27FC236}">
                <a16:creationId xmlns:a16="http://schemas.microsoft.com/office/drawing/2014/main" xmlns="" id="{51DD81F2-70EC-3AB3-0A0D-27F1BB85D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653" y="2201411"/>
            <a:ext cx="8271299" cy="420026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B309530C-E0E4-AE21-01D2-69A44495255C}"/>
              </a:ext>
            </a:extLst>
          </p:cNvPr>
          <p:cNvSpPr>
            <a:spLocks/>
          </p:cNvSpPr>
          <p:nvPr/>
        </p:nvSpPr>
        <p:spPr>
          <a:xfrm>
            <a:off x="351844" y="1669584"/>
            <a:ext cx="3338775" cy="13438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xmlns="" id="{980E27D9-5235-CA58-1675-A4014D0AB6C2}"/>
              </a:ext>
            </a:extLst>
          </p:cNvPr>
          <p:cNvCxnSpPr>
            <a:cxnSpLocks/>
          </p:cNvCxnSpPr>
          <p:nvPr/>
        </p:nvCxnSpPr>
        <p:spPr>
          <a:xfrm>
            <a:off x="467073" y="2334846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xmlns="" id="{5195AA9A-D138-88F1-8297-ED72B9A4B1A7}"/>
              </a:ext>
            </a:extLst>
          </p:cNvPr>
          <p:cNvSpPr txBox="1"/>
          <p:nvPr/>
        </p:nvSpPr>
        <p:spPr>
          <a:xfrm>
            <a:off x="382633" y="189363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1F93876E-872B-288C-27AC-538A3C635DB1}"/>
              </a:ext>
            </a:extLst>
          </p:cNvPr>
          <p:cNvSpPr/>
          <p:nvPr/>
        </p:nvSpPr>
        <p:spPr>
          <a:xfrm>
            <a:off x="1351385" y="1993526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xmlns="" id="{2F6CEBA4-D45B-6BE7-57C4-6DA8E5790852}"/>
              </a:ext>
            </a:extLst>
          </p:cNvPr>
          <p:cNvCxnSpPr>
            <a:cxnSpLocks/>
          </p:cNvCxnSpPr>
          <p:nvPr/>
        </p:nvCxnSpPr>
        <p:spPr>
          <a:xfrm>
            <a:off x="2418027" y="2334845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xmlns="" id="{B6E55EC1-33CD-C1C5-5840-5513254112D8}"/>
              </a:ext>
            </a:extLst>
          </p:cNvPr>
          <p:cNvSpPr txBox="1"/>
          <p:nvPr/>
        </p:nvSpPr>
        <p:spPr>
          <a:xfrm>
            <a:off x="2385845" y="1893634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F1A1612B-3A9A-0739-8EE4-6D2CA9003CA2}"/>
              </a:ext>
            </a:extLst>
          </p:cNvPr>
          <p:cNvSpPr/>
          <p:nvPr/>
        </p:nvSpPr>
        <p:spPr>
          <a:xfrm>
            <a:off x="1351385" y="3560585"/>
            <a:ext cx="992818" cy="15334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xmlns="" id="{520ABA6F-A9B7-B2D3-95DE-2F5148362C57}"/>
              </a:ext>
            </a:extLst>
          </p:cNvPr>
          <p:cNvCxnSpPr>
            <a:cxnSpLocks/>
          </p:cNvCxnSpPr>
          <p:nvPr/>
        </p:nvCxnSpPr>
        <p:spPr>
          <a:xfrm>
            <a:off x="2344203" y="3896945"/>
            <a:ext cx="49469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xmlns="" id="{F2291C83-40B7-4E1D-170B-B0A94A61E039}"/>
              </a:ext>
            </a:extLst>
          </p:cNvPr>
          <p:cNvCxnSpPr>
            <a:cxnSpLocks/>
          </p:cNvCxnSpPr>
          <p:nvPr/>
        </p:nvCxnSpPr>
        <p:spPr>
          <a:xfrm>
            <a:off x="2344199" y="4560967"/>
            <a:ext cx="49469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xmlns="" id="{1DC33A38-608A-1AFB-81DB-E0C17E8AA24D}"/>
              </a:ext>
            </a:extLst>
          </p:cNvPr>
          <p:cNvCxnSpPr>
            <a:cxnSpLocks/>
          </p:cNvCxnSpPr>
          <p:nvPr/>
        </p:nvCxnSpPr>
        <p:spPr>
          <a:xfrm>
            <a:off x="2344199" y="4740294"/>
            <a:ext cx="49469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xmlns="" id="{082D017C-AA49-FE7C-7F63-CBF1D8CF0F1F}"/>
              </a:ext>
            </a:extLst>
          </p:cNvPr>
          <p:cNvCxnSpPr>
            <a:cxnSpLocks/>
          </p:cNvCxnSpPr>
          <p:nvPr/>
        </p:nvCxnSpPr>
        <p:spPr>
          <a:xfrm>
            <a:off x="2344200" y="4906595"/>
            <a:ext cx="49469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xmlns="" id="{C9B5C1CB-98C5-E80C-92A5-F5F7A361DE89}"/>
              </a:ext>
            </a:extLst>
          </p:cNvPr>
          <p:cNvCxnSpPr>
            <a:cxnSpLocks/>
          </p:cNvCxnSpPr>
          <p:nvPr/>
        </p:nvCxnSpPr>
        <p:spPr>
          <a:xfrm>
            <a:off x="823063" y="4320773"/>
            <a:ext cx="528322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xmlns="" id="{12E0D940-8723-D39E-2637-E2595050F40A}"/>
              </a:ext>
            </a:extLst>
          </p:cNvPr>
          <p:cNvSpPr txBox="1"/>
          <p:nvPr/>
        </p:nvSpPr>
        <p:spPr>
          <a:xfrm>
            <a:off x="317952" y="3723882"/>
            <a:ext cx="9286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 err="1"/>
              <a:t>Analog</a:t>
            </a:r>
            <a:r>
              <a:rPr lang="fr-FR" sz="1400" dirty="0"/>
              <a:t> Input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xmlns="" id="{560AE8CC-F023-937C-C0C6-DE7F2FBE2A70}"/>
              </a:ext>
            </a:extLst>
          </p:cNvPr>
          <p:cNvSpPr txBox="1"/>
          <p:nvPr/>
        </p:nvSpPr>
        <p:spPr>
          <a:xfrm>
            <a:off x="2546184" y="3114446"/>
            <a:ext cx="9286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Outputs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xmlns="" id="{C4E77191-5506-3E73-1986-10AC682FC563}"/>
              </a:ext>
            </a:extLst>
          </p:cNvPr>
          <p:cNvSpPr txBox="1"/>
          <p:nvPr/>
        </p:nvSpPr>
        <p:spPr>
          <a:xfrm>
            <a:off x="2793776" y="4763975"/>
            <a:ext cx="497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</a:rPr>
              <a:t>b0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263EF990-2437-09EF-1F8A-9EB506B69E43}"/>
              </a:ext>
            </a:extLst>
          </p:cNvPr>
          <p:cNvSpPr txBox="1"/>
          <p:nvPr/>
        </p:nvSpPr>
        <p:spPr>
          <a:xfrm>
            <a:off x="2793776" y="4601795"/>
            <a:ext cx="497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</a:rPr>
              <a:t>b1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xmlns="" id="{4CAF4DB3-5028-5731-19D1-15492FD7270E}"/>
              </a:ext>
            </a:extLst>
          </p:cNvPr>
          <p:cNvSpPr txBox="1"/>
          <p:nvPr/>
        </p:nvSpPr>
        <p:spPr>
          <a:xfrm>
            <a:off x="2786847" y="4421248"/>
            <a:ext cx="497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</a:rPr>
              <a:t>b2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xmlns="" id="{E114E99F-5396-FF26-82B6-7ADE14C96BFA}"/>
              </a:ext>
            </a:extLst>
          </p:cNvPr>
          <p:cNvSpPr txBox="1"/>
          <p:nvPr/>
        </p:nvSpPr>
        <p:spPr>
          <a:xfrm>
            <a:off x="2786847" y="3763599"/>
            <a:ext cx="497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 err="1">
                <a:solidFill>
                  <a:srgbClr val="0070C0"/>
                </a:solidFill>
              </a:rPr>
              <a:t>bn</a:t>
            </a:r>
            <a:endParaRPr lang="fr-FR" sz="1200" b="1" dirty="0">
              <a:solidFill>
                <a:srgbClr val="0070C0"/>
              </a:solidFill>
            </a:endParaRPr>
          </a:p>
        </p:txBody>
      </p:sp>
      <p:sp>
        <p:nvSpPr>
          <p:cNvPr id="49" name="Accolade fermante 48">
            <a:extLst>
              <a:ext uri="{FF2B5EF4-FFF2-40B4-BE49-F238E27FC236}">
                <a16:creationId xmlns:a16="http://schemas.microsoft.com/office/drawing/2014/main" xmlns="" id="{D918AF27-A849-0FD3-D761-FB606A040069}"/>
              </a:ext>
            </a:extLst>
          </p:cNvPr>
          <p:cNvSpPr/>
          <p:nvPr/>
        </p:nvSpPr>
        <p:spPr>
          <a:xfrm>
            <a:off x="3271367" y="3778321"/>
            <a:ext cx="112084" cy="1240499"/>
          </a:xfrm>
          <a:prstGeom prst="rightBrace">
            <a:avLst>
              <a:gd name="adj1" fmla="val 81238"/>
              <a:gd name="adj2" fmla="val 49627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xmlns="" id="{DD01B444-B6C0-D26C-C9F0-409DDAC3A8D3}"/>
              </a:ext>
            </a:extLst>
          </p:cNvPr>
          <p:cNvSpPr txBox="1"/>
          <p:nvPr/>
        </p:nvSpPr>
        <p:spPr>
          <a:xfrm>
            <a:off x="3310260" y="4260070"/>
            <a:ext cx="8123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</a:rPr>
              <a:t>n bits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xmlns="" id="{557497BB-5A71-5B40-3B49-2E61D47D9CB0}"/>
              </a:ext>
            </a:extLst>
          </p:cNvPr>
          <p:cNvSpPr txBox="1"/>
          <p:nvPr/>
        </p:nvSpPr>
        <p:spPr>
          <a:xfrm>
            <a:off x="312693" y="5844451"/>
            <a:ext cx="38099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1400" dirty="0"/>
              <a:t>The </a:t>
            </a:r>
            <a:r>
              <a:rPr lang="en-US" sz="1400" b="1" dirty="0"/>
              <a:t>number of different values </a:t>
            </a:r>
            <a:r>
              <a:rPr lang="en-US" sz="1400" dirty="0"/>
              <a:t>that can be represented by </a:t>
            </a:r>
            <a:r>
              <a:rPr lang="en-US" sz="1400" b="1" dirty="0"/>
              <a:t>n bits </a:t>
            </a:r>
            <a:r>
              <a:rPr lang="en-US" sz="1400" dirty="0"/>
              <a:t>is </a:t>
            </a:r>
            <a:r>
              <a:rPr lang="en-US" sz="1400" b="1" dirty="0"/>
              <a:t>2</a:t>
            </a:r>
            <a:r>
              <a:rPr lang="en-US" sz="1400" b="1" baseline="30000" dirty="0"/>
              <a:t>n</a:t>
            </a:r>
            <a:r>
              <a:rPr lang="en-US" sz="1400" dirty="0"/>
              <a:t>.</a:t>
            </a:r>
            <a:endParaRPr lang="fr-FR" sz="16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xmlns="" id="{4FBDD59D-9905-9DAA-2076-203F8F57FAE7}"/>
              </a:ext>
            </a:extLst>
          </p:cNvPr>
          <p:cNvSpPr txBox="1"/>
          <p:nvPr/>
        </p:nvSpPr>
        <p:spPr>
          <a:xfrm>
            <a:off x="317684" y="5386027"/>
            <a:ext cx="39266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Each bit can have one of two values: </a:t>
            </a:r>
            <a:r>
              <a:rPr lang="en-US" sz="1400" b="1" dirty="0"/>
              <a:t>0</a:t>
            </a:r>
            <a:r>
              <a:rPr lang="en-US" sz="1400" dirty="0"/>
              <a:t> or </a:t>
            </a:r>
            <a:r>
              <a:rPr lang="en-US" sz="1400" b="1" dirty="0"/>
              <a:t>1</a:t>
            </a:r>
            <a:r>
              <a:rPr lang="en-US" sz="1400" dirty="0"/>
              <a:t>.</a:t>
            </a:r>
            <a:endParaRPr lang="fr-FR" sz="1400" dirty="0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xmlns="" id="{752ABD52-5F53-D1F4-6121-CEC7BF124585}"/>
              </a:ext>
            </a:extLst>
          </p:cNvPr>
          <p:cNvSpPr/>
          <p:nvPr/>
        </p:nvSpPr>
        <p:spPr>
          <a:xfrm>
            <a:off x="8880830" y="1556773"/>
            <a:ext cx="2293666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Quantization</a:t>
            </a:r>
            <a:endParaRPr lang="fr-FR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5" name="Titre 1">
            <a:extLst>
              <a:ext uri="{FF2B5EF4-FFF2-40B4-BE49-F238E27FC236}">
                <a16:creationId xmlns:a16="http://schemas.microsoft.com/office/drawing/2014/main" xmlns="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 smtClean="0"/>
              <a:t>Photodétection</a:t>
            </a:r>
            <a:r>
              <a:rPr lang="fr-FR" dirty="0" smtClean="0"/>
              <a:t> / Capteur CMOS</a:t>
            </a:r>
            <a:endParaRPr lang="fr-FR" dirty="0"/>
          </a:p>
        </p:txBody>
      </p:sp>
      <p:pic>
        <p:nvPicPr>
          <p:cNvPr id="56" name="Image 55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xmlns="" id="{64DF7E2A-50EF-13C0-C1A5-C6EE46E0A9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84" y="171029"/>
            <a:ext cx="1646143" cy="1097428"/>
          </a:xfrm>
          <a:prstGeom prst="rect">
            <a:avLst/>
          </a:prstGeom>
        </p:spPr>
      </p:pic>
      <p:cxnSp>
        <p:nvCxnSpPr>
          <p:cNvPr id="57" name="Connecteur droit 56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8" name="ZoneTexte 57">
            <a:extLst>
              <a:ext uri="{FF2B5EF4-FFF2-40B4-BE49-F238E27FC236}">
                <a16:creationId xmlns:a16="http://schemas.microsoft.com/office/drawing/2014/main" xmlns="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 smtClean="0">
                <a:solidFill>
                  <a:srgbClr val="222268"/>
                </a:solidFill>
                <a:latin typeface="+mj-lt"/>
              </a:rPr>
              <a:t>Conversion AN / Quantification</a:t>
            </a:r>
            <a:endParaRPr lang="fr-FR" sz="1800" b="1" dirty="0">
              <a:solidFill>
                <a:srgbClr val="222268"/>
              </a:solidFill>
              <a:latin typeface="+mj-lt"/>
            </a:endParaRPr>
          </a:p>
        </p:txBody>
      </p:sp>
      <p:pic>
        <p:nvPicPr>
          <p:cNvPr id="59" name="Image 5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8328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7F57B32-CD3B-27BA-54D7-A0205C4CB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A5D950B-F629-A9BB-694C-B2E6665D3112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09173D8-4DF1-738B-9D03-B9E5DA0F08C3}"/>
              </a:ext>
            </a:extLst>
          </p:cNvPr>
          <p:cNvSpPr/>
          <p:nvPr/>
        </p:nvSpPr>
        <p:spPr>
          <a:xfrm>
            <a:off x="4744459" y="3945511"/>
            <a:ext cx="404401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5F378A5A-765A-78A0-147C-A7BDF01ECEED}"/>
              </a:ext>
            </a:extLst>
          </p:cNvPr>
          <p:cNvSpPr>
            <a:spLocks/>
          </p:cNvSpPr>
          <p:nvPr/>
        </p:nvSpPr>
        <p:spPr>
          <a:xfrm>
            <a:off x="351844" y="1669584"/>
            <a:ext cx="3338775" cy="13438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xmlns="" id="{B22F45B8-A56E-C5B0-0242-09356853DBCB}"/>
              </a:ext>
            </a:extLst>
          </p:cNvPr>
          <p:cNvCxnSpPr>
            <a:cxnSpLocks/>
          </p:cNvCxnSpPr>
          <p:nvPr/>
        </p:nvCxnSpPr>
        <p:spPr>
          <a:xfrm>
            <a:off x="467073" y="2334846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043F8290-8216-56E9-E2FB-297FD7349506}"/>
              </a:ext>
            </a:extLst>
          </p:cNvPr>
          <p:cNvSpPr txBox="1"/>
          <p:nvPr/>
        </p:nvSpPr>
        <p:spPr>
          <a:xfrm>
            <a:off x="382633" y="189363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2C659ED-2583-48C1-8CEC-804EAA0FD742}"/>
              </a:ext>
            </a:extLst>
          </p:cNvPr>
          <p:cNvSpPr/>
          <p:nvPr/>
        </p:nvSpPr>
        <p:spPr>
          <a:xfrm>
            <a:off x="1351385" y="1993526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xmlns="" id="{9BA9C57E-37E4-1EF8-6E18-13E10C5C12AD}"/>
              </a:ext>
            </a:extLst>
          </p:cNvPr>
          <p:cNvCxnSpPr>
            <a:cxnSpLocks/>
          </p:cNvCxnSpPr>
          <p:nvPr/>
        </p:nvCxnSpPr>
        <p:spPr>
          <a:xfrm>
            <a:off x="2418027" y="2334845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xmlns="" id="{F1FB3626-C123-542C-594B-19045324DA5E}"/>
              </a:ext>
            </a:extLst>
          </p:cNvPr>
          <p:cNvSpPr txBox="1"/>
          <p:nvPr/>
        </p:nvSpPr>
        <p:spPr>
          <a:xfrm>
            <a:off x="2385845" y="1893634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xmlns="" id="{264FA5AB-CDE1-583A-EF3B-84FDEAD1D7EB}"/>
              </a:ext>
            </a:extLst>
          </p:cNvPr>
          <p:cNvSpPr/>
          <p:nvPr/>
        </p:nvSpPr>
        <p:spPr>
          <a:xfrm>
            <a:off x="4043126" y="1697038"/>
            <a:ext cx="2293666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Sampling</a:t>
            </a:r>
          </a:p>
        </p:txBody>
      </p:sp>
      <p:pic>
        <p:nvPicPr>
          <p:cNvPr id="15" name="Image 14" descr="Une image contenant Police, texte, ligne, typographie&#10;&#10;Description générée automatiquement">
            <a:extLst>
              <a:ext uri="{FF2B5EF4-FFF2-40B4-BE49-F238E27FC236}">
                <a16:creationId xmlns:a16="http://schemas.microsoft.com/office/drawing/2014/main" xmlns="" id="{B4587DA6-5FB6-5F98-9FE5-0FC98ED31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155" y="1617694"/>
            <a:ext cx="1567697" cy="1167434"/>
          </a:xfrm>
          <a:prstGeom prst="rect">
            <a:avLst/>
          </a:prstGeom>
        </p:spPr>
      </p:pic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xmlns="" id="{66EEB632-0EEE-C0B4-4CE5-3BABD1BD9E90}"/>
              </a:ext>
            </a:extLst>
          </p:cNvPr>
          <p:cNvCxnSpPr/>
          <p:nvPr/>
        </p:nvCxnSpPr>
        <p:spPr>
          <a:xfrm>
            <a:off x="4125948" y="3685286"/>
            <a:ext cx="7013448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xmlns="" id="{47D2FDEA-D99D-C7A1-5971-D69A72B47C65}"/>
              </a:ext>
            </a:extLst>
          </p:cNvPr>
          <p:cNvCxnSpPr>
            <a:cxnSpLocks/>
          </p:cNvCxnSpPr>
          <p:nvPr/>
        </p:nvCxnSpPr>
        <p:spPr>
          <a:xfrm>
            <a:off x="4821859" y="3431949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xmlns="" id="{EF9D5CE5-2FCE-00BD-969E-FA43166D6C5B}"/>
              </a:ext>
            </a:extLst>
          </p:cNvPr>
          <p:cNvCxnSpPr>
            <a:cxnSpLocks/>
          </p:cNvCxnSpPr>
          <p:nvPr/>
        </p:nvCxnSpPr>
        <p:spPr>
          <a:xfrm>
            <a:off x="4946660" y="343195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xmlns="" id="{F0A93F4F-8CA9-C611-8AA0-8D2D48978331}"/>
              </a:ext>
            </a:extLst>
          </p:cNvPr>
          <p:cNvCxnSpPr>
            <a:cxnSpLocks/>
          </p:cNvCxnSpPr>
          <p:nvPr/>
        </p:nvCxnSpPr>
        <p:spPr>
          <a:xfrm>
            <a:off x="5071517" y="343195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xmlns="" id="{DDDA5D4E-4B5B-6136-BD56-B61D8388540D}"/>
              </a:ext>
            </a:extLst>
          </p:cNvPr>
          <p:cNvCxnSpPr>
            <a:cxnSpLocks/>
          </p:cNvCxnSpPr>
          <p:nvPr/>
        </p:nvCxnSpPr>
        <p:spPr>
          <a:xfrm>
            <a:off x="5196263" y="3431950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xmlns="" id="{4C772323-687E-74BD-2D58-52357540A9A3}"/>
              </a:ext>
            </a:extLst>
          </p:cNvPr>
          <p:cNvCxnSpPr>
            <a:cxnSpLocks/>
          </p:cNvCxnSpPr>
          <p:nvPr/>
        </p:nvCxnSpPr>
        <p:spPr>
          <a:xfrm>
            <a:off x="5320898" y="342916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xmlns="" id="{E840A1B7-2430-0401-56FD-B0A90F8CF078}"/>
              </a:ext>
            </a:extLst>
          </p:cNvPr>
          <p:cNvCxnSpPr>
            <a:cxnSpLocks/>
          </p:cNvCxnSpPr>
          <p:nvPr/>
        </p:nvCxnSpPr>
        <p:spPr>
          <a:xfrm>
            <a:off x="5445422" y="342916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xmlns="" id="{C8519360-484D-6AD2-1FFB-AC4E6F648A46}"/>
              </a:ext>
            </a:extLst>
          </p:cNvPr>
          <p:cNvCxnSpPr>
            <a:cxnSpLocks/>
          </p:cNvCxnSpPr>
          <p:nvPr/>
        </p:nvCxnSpPr>
        <p:spPr>
          <a:xfrm>
            <a:off x="5575482" y="3431949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xmlns="" id="{7F226976-7133-3A70-7C09-4D2B2D298E6A}"/>
              </a:ext>
            </a:extLst>
          </p:cNvPr>
          <p:cNvCxnSpPr>
            <a:cxnSpLocks/>
          </p:cNvCxnSpPr>
          <p:nvPr/>
        </p:nvCxnSpPr>
        <p:spPr>
          <a:xfrm>
            <a:off x="5700283" y="343195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xmlns="" id="{7ABDCC01-0FB8-2BDF-49A5-D67A288EFB59}"/>
              </a:ext>
            </a:extLst>
          </p:cNvPr>
          <p:cNvCxnSpPr>
            <a:cxnSpLocks/>
          </p:cNvCxnSpPr>
          <p:nvPr/>
        </p:nvCxnSpPr>
        <p:spPr>
          <a:xfrm>
            <a:off x="5825140" y="343195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xmlns="" id="{D1B6354B-C336-FF36-F22A-5C7BC43E3E21}"/>
              </a:ext>
            </a:extLst>
          </p:cNvPr>
          <p:cNvCxnSpPr>
            <a:cxnSpLocks/>
          </p:cNvCxnSpPr>
          <p:nvPr/>
        </p:nvCxnSpPr>
        <p:spPr>
          <a:xfrm>
            <a:off x="5949886" y="3431950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xmlns="" id="{1D4D6AA4-06AA-59F2-88EA-7705EB7A2312}"/>
              </a:ext>
            </a:extLst>
          </p:cNvPr>
          <p:cNvCxnSpPr>
            <a:cxnSpLocks/>
          </p:cNvCxnSpPr>
          <p:nvPr/>
        </p:nvCxnSpPr>
        <p:spPr>
          <a:xfrm>
            <a:off x="6074521" y="342916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xmlns="" id="{BD21B935-57FF-BFE8-4CFD-06217E3423C2}"/>
              </a:ext>
            </a:extLst>
          </p:cNvPr>
          <p:cNvCxnSpPr>
            <a:cxnSpLocks/>
          </p:cNvCxnSpPr>
          <p:nvPr/>
        </p:nvCxnSpPr>
        <p:spPr>
          <a:xfrm>
            <a:off x="6199045" y="342916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1EE2CA69-F608-7D6D-B28C-452F423A0AAA}"/>
              </a:ext>
            </a:extLst>
          </p:cNvPr>
          <p:cNvSpPr/>
          <p:nvPr/>
        </p:nvSpPr>
        <p:spPr>
          <a:xfrm>
            <a:off x="5343341" y="3945511"/>
            <a:ext cx="404401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5F3578F4-7E36-32F2-F4E1-CD5EBD527E70}"/>
              </a:ext>
            </a:extLst>
          </p:cNvPr>
          <p:cNvSpPr/>
          <p:nvPr/>
        </p:nvSpPr>
        <p:spPr>
          <a:xfrm>
            <a:off x="6030468" y="3945511"/>
            <a:ext cx="168358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1F60687D-DC9B-7E02-5099-DD2465DD77EE}"/>
              </a:ext>
            </a:extLst>
          </p:cNvPr>
          <p:cNvSpPr/>
          <p:nvPr/>
        </p:nvSpPr>
        <p:spPr>
          <a:xfrm>
            <a:off x="6401302" y="3945511"/>
            <a:ext cx="339350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9782C14F-2819-C0FC-D793-73FB1A5BD920}"/>
              </a:ext>
            </a:extLst>
          </p:cNvPr>
          <p:cNvSpPr/>
          <p:nvPr/>
        </p:nvSpPr>
        <p:spPr>
          <a:xfrm>
            <a:off x="7111486" y="3945511"/>
            <a:ext cx="339350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A793839D-15E3-D891-77EC-ED705C04DF0E}"/>
              </a:ext>
            </a:extLst>
          </p:cNvPr>
          <p:cNvSpPr/>
          <p:nvPr/>
        </p:nvSpPr>
        <p:spPr>
          <a:xfrm>
            <a:off x="7651995" y="3945511"/>
            <a:ext cx="169675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CA0661D6-6AA9-CC79-5F56-211D77F7E22B}"/>
              </a:ext>
            </a:extLst>
          </p:cNvPr>
          <p:cNvSpPr/>
          <p:nvPr/>
        </p:nvSpPr>
        <p:spPr>
          <a:xfrm>
            <a:off x="8132566" y="3945511"/>
            <a:ext cx="564902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xmlns="" id="{EB77EB76-574E-4862-A01E-D2FF58CDD63A}"/>
              </a:ext>
            </a:extLst>
          </p:cNvPr>
          <p:cNvCxnSpPr>
            <a:cxnSpLocks/>
          </p:cNvCxnSpPr>
          <p:nvPr/>
        </p:nvCxnSpPr>
        <p:spPr>
          <a:xfrm>
            <a:off x="6323128" y="3429164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xmlns="" id="{121420E1-9131-4A3F-E445-1227D949670A}"/>
              </a:ext>
            </a:extLst>
          </p:cNvPr>
          <p:cNvCxnSpPr>
            <a:cxnSpLocks/>
          </p:cNvCxnSpPr>
          <p:nvPr/>
        </p:nvCxnSpPr>
        <p:spPr>
          <a:xfrm>
            <a:off x="6447929" y="342916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xmlns="" id="{3ED91BD2-918D-3A04-A162-73E1662ED7DD}"/>
              </a:ext>
            </a:extLst>
          </p:cNvPr>
          <p:cNvCxnSpPr>
            <a:cxnSpLocks/>
          </p:cNvCxnSpPr>
          <p:nvPr/>
        </p:nvCxnSpPr>
        <p:spPr>
          <a:xfrm>
            <a:off x="6572786" y="342916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xmlns="" id="{B3AA8642-DF8D-FB47-ECF7-AF2E13FF538D}"/>
              </a:ext>
            </a:extLst>
          </p:cNvPr>
          <p:cNvCxnSpPr>
            <a:cxnSpLocks/>
          </p:cNvCxnSpPr>
          <p:nvPr/>
        </p:nvCxnSpPr>
        <p:spPr>
          <a:xfrm>
            <a:off x="6697532" y="3429165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xmlns="" id="{2AD8E7B2-1B7A-C504-4FEF-F63FBC3F034F}"/>
              </a:ext>
            </a:extLst>
          </p:cNvPr>
          <p:cNvCxnSpPr>
            <a:cxnSpLocks/>
          </p:cNvCxnSpPr>
          <p:nvPr/>
        </p:nvCxnSpPr>
        <p:spPr>
          <a:xfrm>
            <a:off x="6822167" y="342638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xmlns="" id="{CDF364F4-D3D2-40FF-D72E-E180C24B9CC0}"/>
              </a:ext>
            </a:extLst>
          </p:cNvPr>
          <p:cNvCxnSpPr>
            <a:cxnSpLocks/>
          </p:cNvCxnSpPr>
          <p:nvPr/>
        </p:nvCxnSpPr>
        <p:spPr>
          <a:xfrm>
            <a:off x="6946691" y="342638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xmlns="" id="{25100B59-4D70-0326-4106-B366AB0B9768}"/>
              </a:ext>
            </a:extLst>
          </p:cNvPr>
          <p:cNvCxnSpPr>
            <a:cxnSpLocks/>
          </p:cNvCxnSpPr>
          <p:nvPr/>
        </p:nvCxnSpPr>
        <p:spPr>
          <a:xfrm>
            <a:off x="7076751" y="3429164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xmlns="" id="{FCA7EF49-BC29-CD4C-8EBC-B4F01D4FEDB2}"/>
              </a:ext>
            </a:extLst>
          </p:cNvPr>
          <p:cNvCxnSpPr>
            <a:cxnSpLocks/>
          </p:cNvCxnSpPr>
          <p:nvPr/>
        </p:nvCxnSpPr>
        <p:spPr>
          <a:xfrm>
            <a:off x="7201552" y="342916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xmlns="" id="{B418BA38-3253-F152-43EF-79B517CD5BE8}"/>
              </a:ext>
            </a:extLst>
          </p:cNvPr>
          <p:cNvCxnSpPr>
            <a:cxnSpLocks/>
          </p:cNvCxnSpPr>
          <p:nvPr/>
        </p:nvCxnSpPr>
        <p:spPr>
          <a:xfrm>
            <a:off x="7326409" y="342916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xmlns="" id="{C6CFD2F2-A2FC-1244-670B-CA420D6C8D4F}"/>
              </a:ext>
            </a:extLst>
          </p:cNvPr>
          <p:cNvCxnSpPr>
            <a:cxnSpLocks/>
          </p:cNvCxnSpPr>
          <p:nvPr/>
        </p:nvCxnSpPr>
        <p:spPr>
          <a:xfrm>
            <a:off x="7451155" y="3429165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xmlns="" id="{B92D7661-7A90-1FA6-C3C0-E2B83AAA71B6}"/>
              </a:ext>
            </a:extLst>
          </p:cNvPr>
          <p:cNvCxnSpPr>
            <a:cxnSpLocks/>
          </p:cNvCxnSpPr>
          <p:nvPr/>
        </p:nvCxnSpPr>
        <p:spPr>
          <a:xfrm>
            <a:off x="7575790" y="342638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xmlns="" id="{1AA639DF-9A4F-EB7A-65C5-50DF2F90161B}"/>
              </a:ext>
            </a:extLst>
          </p:cNvPr>
          <p:cNvCxnSpPr>
            <a:cxnSpLocks/>
          </p:cNvCxnSpPr>
          <p:nvPr/>
        </p:nvCxnSpPr>
        <p:spPr>
          <a:xfrm>
            <a:off x="7700314" y="342638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xmlns="" id="{89D90063-FA30-C83F-60F8-6AAF712DCA5E}"/>
              </a:ext>
            </a:extLst>
          </p:cNvPr>
          <p:cNvCxnSpPr>
            <a:cxnSpLocks/>
          </p:cNvCxnSpPr>
          <p:nvPr/>
        </p:nvCxnSpPr>
        <p:spPr>
          <a:xfrm>
            <a:off x="7832021" y="342638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xmlns="" id="{5146C4B6-B568-7171-6039-89C1F32733C7}"/>
              </a:ext>
            </a:extLst>
          </p:cNvPr>
          <p:cNvCxnSpPr>
            <a:cxnSpLocks/>
          </p:cNvCxnSpPr>
          <p:nvPr/>
        </p:nvCxnSpPr>
        <p:spPr>
          <a:xfrm>
            <a:off x="7956767" y="3426380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xmlns="" id="{1AA8DABF-7329-39B6-F0B6-5588ACAAA1F0}"/>
              </a:ext>
            </a:extLst>
          </p:cNvPr>
          <p:cNvCxnSpPr>
            <a:cxnSpLocks/>
          </p:cNvCxnSpPr>
          <p:nvPr/>
        </p:nvCxnSpPr>
        <p:spPr>
          <a:xfrm>
            <a:off x="8081402" y="342359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xmlns="" id="{21E05740-5ED4-E221-E3AB-326D20E93EAA}"/>
              </a:ext>
            </a:extLst>
          </p:cNvPr>
          <p:cNvCxnSpPr>
            <a:cxnSpLocks/>
          </p:cNvCxnSpPr>
          <p:nvPr/>
        </p:nvCxnSpPr>
        <p:spPr>
          <a:xfrm>
            <a:off x="8205926" y="342359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xmlns="" id="{D8B030D2-1469-E983-FF51-F1CF636F1047}"/>
              </a:ext>
            </a:extLst>
          </p:cNvPr>
          <p:cNvCxnSpPr>
            <a:cxnSpLocks/>
          </p:cNvCxnSpPr>
          <p:nvPr/>
        </p:nvCxnSpPr>
        <p:spPr>
          <a:xfrm>
            <a:off x="8335986" y="3426379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xmlns="" id="{002DCF7B-52D9-7367-5A85-53F832AC4268}"/>
              </a:ext>
            </a:extLst>
          </p:cNvPr>
          <p:cNvCxnSpPr>
            <a:cxnSpLocks/>
          </p:cNvCxnSpPr>
          <p:nvPr/>
        </p:nvCxnSpPr>
        <p:spPr>
          <a:xfrm>
            <a:off x="8460787" y="342638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xmlns="" id="{76D648B0-7EF6-7193-BD42-74ECDC3EB9ED}"/>
              </a:ext>
            </a:extLst>
          </p:cNvPr>
          <p:cNvCxnSpPr>
            <a:cxnSpLocks/>
          </p:cNvCxnSpPr>
          <p:nvPr/>
        </p:nvCxnSpPr>
        <p:spPr>
          <a:xfrm>
            <a:off x="8585644" y="342638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xmlns="" id="{361A64D7-EBF2-B0B1-3DF3-3CB7BB293BD2}"/>
              </a:ext>
            </a:extLst>
          </p:cNvPr>
          <p:cNvCxnSpPr>
            <a:cxnSpLocks/>
          </p:cNvCxnSpPr>
          <p:nvPr/>
        </p:nvCxnSpPr>
        <p:spPr>
          <a:xfrm>
            <a:off x="8710390" y="3426380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xmlns="" id="{118357B3-7C35-085C-7B57-1E74A5415F25}"/>
              </a:ext>
            </a:extLst>
          </p:cNvPr>
          <p:cNvCxnSpPr>
            <a:cxnSpLocks/>
          </p:cNvCxnSpPr>
          <p:nvPr/>
        </p:nvCxnSpPr>
        <p:spPr>
          <a:xfrm>
            <a:off x="8835025" y="342359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xmlns="" id="{1DB72EA0-BD52-43D0-E6AC-C4C301B514A3}"/>
              </a:ext>
            </a:extLst>
          </p:cNvPr>
          <p:cNvCxnSpPr>
            <a:cxnSpLocks/>
          </p:cNvCxnSpPr>
          <p:nvPr/>
        </p:nvCxnSpPr>
        <p:spPr>
          <a:xfrm>
            <a:off x="8959549" y="342359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017B3E62-8B42-ECFC-D529-166EADB4ED19}"/>
              </a:ext>
            </a:extLst>
          </p:cNvPr>
          <p:cNvSpPr/>
          <p:nvPr/>
        </p:nvSpPr>
        <p:spPr>
          <a:xfrm>
            <a:off x="4822024" y="3431949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7D542106-FA65-2BA4-D19A-A06BF68B627A}"/>
              </a:ext>
            </a:extLst>
          </p:cNvPr>
          <p:cNvSpPr/>
          <p:nvPr/>
        </p:nvSpPr>
        <p:spPr>
          <a:xfrm>
            <a:off x="4949398" y="3431948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D6FB081B-3C1D-671D-AAFD-364993070BCE}"/>
              </a:ext>
            </a:extLst>
          </p:cNvPr>
          <p:cNvSpPr/>
          <p:nvPr/>
        </p:nvSpPr>
        <p:spPr>
          <a:xfrm>
            <a:off x="5077867" y="3431948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E649D6FD-C4A1-4B6E-0C8A-3E783F3384A8}"/>
              </a:ext>
            </a:extLst>
          </p:cNvPr>
          <p:cNvSpPr/>
          <p:nvPr/>
        </p:nvSpPr>
        <p:spPr>
          <a:xfrm>
            <a:off x="5449530" y="3431948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9FD66451-20DA-86FA-1A6F-74DFD7CF7A7B}"/>
              </a:ext>
            </a:extLst>
          </p:cNvPr>
          <p:cNvSpPr/>
          <p:nvPr/>
        </p:nvSpPr>
        <p:spPr>
          <a:xfrm>
            <a:off x="5577645" y="3431948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09AE3377-AA10-D208-19A6-C00DEC4987D9}"/>
              </a:ext>
            </a:extLst>
          </p:cNvPr>
          <p:cNvSpPr/>
          <p:nvPr/>
        </p:nvSpPr>
        <p:spPr>
          <a:xfrm>
            <a:off x="5703010" y="3431947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2F27F685-9EA1-689A-8CD2-A529AC00CD8A}"/>
              </a:ext>
            </a:extLst>
          </p:cNvPr>
          <p:cNvSpPr/>
          <p:nvPr/>
        </p:nvSpPr>
        <p:spPr>
          <a:xfrm>
            <a:off x="6078196" y="3431947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xmlns="" id="{6803AFD0-A88D-27A9-B8E6-7F1AA9F177DE}"/>
              </a:ext>
            </a:extLst>
          </p:cNvPr>
          <p:cNvSpPr/>
          <p:nvPr/>
        </p:nvSpPr>
        <p:spPr>
          <a:xfrm>
            <a:off x="6448454" y="3431945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3EBA7D06-6BEF-546E-5B80-FA6FB478E346}"/>
              </a:ext>
            </a:extLst>
          </p:cNvPr>
          <p:cNvSpPr/>
          <p:nvPr/>
        </p:nvSpPr>
        <p:spPr>
          <a:xfrm>
            <a:off x="6575220" y="3431945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xmlns="" id="{C19A8E84-3EAC-E23C-6E84-033B9CA0FABD}"/>
              </a:ext>
            </a:extLst>
          </p:cNvPr>
          <p:cNvSpPr/>
          <p:nvPr/>
        </p:nvSpPr>
        <p:spPr>
          <a:xfrm>
            <a:off x="6699766" y="3431945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xmlns="" id="{1B049912-6CA9-B8EE-D670-222DF533EA08}"/>
              </a:ext>
            </a:extLst>
          </p:cNvPr>
          <p:cNvSpPr/>
          <p:nvPr/>
        </p:nvSpPr>
        <p:spPr>
          <a:xfrm>
            <a:off x="7205551" y="3431945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xmlns="" id="{EC36AB53-F1D9-7E03-28E1-DBCDC6360B30}"/>
              </a:ext>
            </a:extLst>
          </p:cNvPr>
          <p:cNvSpPr/>
          <p:nvPr/>
        </p:nvSpPr>
        <p:spPr>
          <a:xfrm>
            <a:off x="7335221" y="3434498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xmlns="" id="{0EC00452-03D3-657B-C5A4-E842908C5D06}"/>
              </a:ext>
            </a:extLst>
          </p:cNvPr>
          <p:cNvSpPr/>
          <p:nvPr/>
        </p:nvSpPr>
        <p:spPr>
          <a:xfrm>
            <a:off x="7708824" y="3431944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xmlns="" id="{CFED5E95-D4C5-7D4D-9582-057EE8E47FB9}"/>
              </a:ext>
            </a:extLst>
          </p:cNvPr>
          <p:cNvSpPr/>
          <p:nvPr/>
        </p:nvSpPr>
        <p:spPr>
          <a:xfrm>
            <a:off x="8209569" y="3431945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xmlns="" id="{EE0206EF-21F0-2433-165C-7AB755513AEC}"/>
              </a:ext>
            </a:extLst>
          </p:cNvPr>
          <p:cNvSpPr/>
          <p:nvPr/>
        </p:nvSpPr>
        <p:spPr>
          <a:xfrm>
            <a:off x="8339407" y="3431945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xmlns="" id="{2A7457A5-4FA3-08A4-1894-4D647F84129D}"/>
              </a:ext>
            </a:extLst>
          </p:cNvPr>
          <p:cNvSpPr/>
          <p:nvPr/>
        </p:nvSpPr>
        <p:spPr>
          <a:xfrm>
            <a:off x="8465620" y="3431944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xmlns="" id="{1A83DC84-E7E3-C1BC-98B7-4EEE8012088B}"/>
              </a:ext>
            </a:extLst>
          </p:cNvPr>
          <p:cNvSpPr/>
          <p:nvPr/>
        </p:nvSpPr>
        <p:spPr>
          <a:xfrm>
            <a:off x="8593475" y="3431944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xmlns="" id="{12BD2A42-4063-1B08-3DA1-79E5AE463476}"/>
              </a:ext>
            </a:extLst>
          </p:cNvPr>
          <p:cNvCxnSpPr/>
          <p:nvPr/>
        </p:nvCxnSpPr>
        <p:spPr>
          <a:xfrm>
            <a:off x="4125837" y="6116831"/>
            <a:ext cx="7013448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xmlns="" id="{23E16C5D-8001-8DCA-6408-5EB0E357F67B}"/>
              </a:ext>
            </a:extLst>
          </p:cNvPr>
          <p:cNvCxnSpPr>
            <a:cxnSpLocks/>
          </p:cNvCxnSpPr>
          <p:nvPr/>
        </p:nvCxnSpPr>
        <p:spPr>
          <a:xfrm>
            <a:off x="4859848" y="5641244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>
            <a:extLst>
              <a:ext uri="{FF2B5EF4-FFF2-40B4-BE49-F238E27FC236}">
                <a16:creationId xmlns:a16="http://schemas.microsoft.com/office/drawing/2014/main" xmlns="" id="{180BAB41-E869-B0A1-72F1-EAB971B15843}"/>
              </a:ext>
            </a:extLst>
          </p:cNvPr>
          <p:cNvCxnSpPr>
            <a:cxnSpLocks/>
          </p:cNvCxnSpPr>
          <p:nvPr/>
        </p:nvCxnSpPr>
        <p:spPr>
          <a:xfrm>
            <a:off x="5109506" y="564124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xmlns="" id="{78146412-DD31-B070-0BF9-876060B9855E}"/>
              </a:ext>
            </a:extLst>
          </p:cNvPr>
          <p:cNvCxnSpPr>
            <a:cxnSpLocks/>
          </p:cNvCxnSpPr>
          <p:nvPr/>
        </p:nvCxnSpPr>
        <p:spPr>
          <a:xfrm>
            <a:off x="5358887" y="563846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>
            <a:extLst>
              <a:ext uri="{FF2B5EF4-FFF2-40B4-BE49-F238E27FC236}">
                <a16:creationId xmlns:a16="http://schemas.microsoft.com/office/drawing/2014/main" xmlns="" id="{5EDB3621-B450-2567-56FF-E9FF4A2BB3AF}"/>
              </a:ext>
            </a:extLst>
          </p:cNvPr>
          <p:cNvCxnSpPr>
            <a:cxnSpLocks/>
          </p:cNvCxnSpPr>
          <p:nvPr/>
        </p:nvCxnSpPr>
        <p:spPr>
          <a:xfrm>
            <a:off x="5613471" y="5641244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>
            <a:extLst>
              <a:ext uri="{FF2B5EF4-FFF2-40B4-BE49-F238E27FC236}">
                <a16:creationId xmlns:a16="http://schemas.microsoft.com/office/drawing/2014/main" xmlns="" id="{FF95B2F1-9607-1E35-0A66-63552CE012EE}"/>
              </a:ext>
            </a:extLst>
          </p:cNvPr>
          <p:cNvCxnSpPr>
            <a:cxnSpLocks/>
          </p:cNvCxnSpPr>
          <p:nvPr/>
        </p:nvCxnSpPr>
        <p:spPr>
          <a:xfrm>
            <a:off x="5863129" y="564124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103">
            <a:extLst>
              <a:ext uri="{FF2B5EF4-FFF2-40B4-BE49-F238E27FC236}">
                <a16:creationId xmlns:a16="http://schemas.microsoft.com/office/drawing/2014/main" xmlns="" id="{F1CD2F7F-76A9-0E52-9DE0-5D475E996D48}"/>
              </a:ext>
            </a:extLst>
          </p:cNvPr>
          <p:cNvCxnSpPr>
            <a:cxnSpLocks/>
          </p:cNvCxnSpPr>
          <p:nvPr/>
        </p:nvCxnSpPr>
        <p:spPr>
          <a:xfrm>
            <a:off x="6112510" y="563846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104">
            <a:extLst>
              <a:ext uri="{FF2B5EF4-FFF2-40B4-BE49-F238E27FC236}">
                <a16:creationId xmlns:a16="http://schemas.microsoft.com/office/drawing/2014/main" xmlns="" id="{B11CF75E-9DDF-BB82-B9F9-E7345D734179}"/>
              </a:ext>
            </a:extLst>
          </p:cNvPr>
          <p:cNvCxnSpPr>
            <a:cxnSpLocks/>
          </p:cNvCxnSpPr>
          <p:nvPr/>
        </p:nvCxnSpPr>
        <p:spPr>
          <a:xfrm>
            <a:off x="6361117" y="5638459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>
            <a:extLst>
              <a:ext uri="{FF2B5EF4-FFF2-40B4-BE49-F238E27FC236}">
                <a16:creationId xmlns:a16="http://schemas.microsoft.com/office/drawing/2014/main" xmlns="" id="{91558D37-BA23-3912-D733-C2E8AA282C12}"/>
              </a:ext>
            </a:extLst>
          </p:cNvPr>
          <p:cNvCxnSpPr>
            <a:cxnSpLocks/>
          </p:cNvCxnSpPr>
          <p:nvPr/>
        </p:nvCxnSpPr>
        <p:spPr>
          <a:xfrm>
            <a:off x="6610775" y="563846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106">
            <a:extLst>
              <a:ext uri="{FF2B5EF4-FFF2-40B4-BE49-F238E27FC236}">
                <a16:creationId xmlns:a16="http://schemas.microsoft.com/office/drawing/2014/main" xmlns="" id="{B1F7A62E-927B-5B17-8B63-88ADAAFE9052}"/>
              </a:ext>
            </a:extLst>
          </p:cNvPr>
          <p:cNvCxnSpPr>
            <a:cxnSpLocks/>
          </p:cNvCxnSpPr>
          <p:nvPr/>
        </p:nvCxnSpPr>
        <p:spPr>
          <a:xfrm>
            <a:off x="6860156" y="563567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xmlns="" id="{6F8C8655-33F7-8BF2-E2A3-03CA6E9F21B8}"/>
              </a:ext>
            </a:extLst>
          </p:cNvPr>
          <p:cNvCxnSpPr>
            <a:cxnSpLocks/>
          </p:cNvCxnSpPr>
          <p:nvPr/>
        </p:nvCxnSpPr>
        <p:spPr>
          <a:xfrm>
            <a:off x="7114740" y="5638459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108">
            <a:extLst>
              <a:ext uri="{FF2B5EF4-FFF2-40B4-BE49-F238E27FC236}">
                <a16:creationId xmlns:a16="http://schemas.microsoft.com/office/drawing/2014/main" xmlns="" id="{16CB525F-D0E6-2578-22CB-540AA35021C3}"/>
              </a:ext>
            </a:extLst>
          </p:cNvPr>
          <p:cNvCxnSpPr>
            <a:cxnSpLocks/>
          </p:cNvCxnSpPr>
          <p:nvPr/>
        </p:nvCxnSpPr>
        <p:spPr>
          <a:xfrm>
            <a:off x="7364398" y="563846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xmlns="" id="{0CF0A7EA-A990-75E8-62CE-3E0E0E56313E}"/>
              </a:ext>
            </a:extLst>
          </p:cNvPr>
          <p:cNvCxnSpPr>
            <a:cxnSpLocks/>
          </p:cNvCxnSpPr>
          <p:nvPr/>
        </p:nvCxnSpPr>
        <p:spPr>
          <a:xfrm>
            <a:off x="7613779" y="563567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eur droit 110">
            <a:extLst>
              <a:ext uri="{FF2B5EF4-FFF2-40B4-BE49-F238E27FC236}">
                <a16:creationId xmlns:a16="http://schemas.microsoft.com/office/drawing/2014/main" xmlns="" id="{CD5968CA-44B7-2A5B-1BF1-D91F88F487EE}"/>
              </a:ext>
            </a:extLst>
          </p:cNvPr>
          <p:cNvCxnSpPr>
            <a:cxnSpLocks/>
          </p:cNvCxnSpPr>
          <p:nvPr/>
        </p:nvCxnSpPr>
        <p:spPr>
          <a:xfrm>
            <a:off x="7870010" y="563567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111">
            <a:extLst>
              <a:ext uri="{FF2B5EF4-FFF2-40B4-BE49-F238E27FC236}">
                <a16:creationId xmlns:a16="http://schemas.microsoft.com/office/drawing/2014/main" xmlns="" id="{4464B70B-8C60-D781-95AB-C09410811674}"/>
              </a:ext>
            </a:extLst>
          </p:cNvPr>
          <p:cNvCxnSpPr>
            <a:cxnSpLocks/>
          </p:cNvCxnSpPr>
          <p:nvPr/>
        </p:nvCxnSpPr>
        <p:spPr>
          <a:xfrm>
            <a:off x="8119391" y="563289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xmlns="" id="{BA90FDB6-36D0-1AEB-7034-A2224BA05DBF}"/>
              </a:ext>
            </a:extLst>
          </p:cNvPr>
          <p:cNvCxnSpPr>
            <a:cxnSpLocks/>
          </p:cNvCxnSpPr>
          <p:nvPr/>
        </p:nvCxnSpPr>
        <p:spPr>
          <a:xfrm>
            <a:off x="8373975" y="5635674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xmlns="" id="{75B5187E-C63B-58C7-FB62-6AAE68DAB7BE}"/>
              </a:ext>
            </a:extLst>
          </p:cNvPr>
          <p:cNvCxnSpPr>
            <a:cxnSpLocks/>
          </p:cNvCxnSpPr>
          <p:nvPr/>
        </p:nvCxnSpPr>
        <p:spPr>
          <a:xfrm>
            <a:off x="8623633" y="563567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xmlns="" id="{12D9457C-B9BA-2F72-140C-68908FF8D670}"/>
              </a:ext>
            </a:extLst>
          </p:cNvPr>
          <p:cNvCxnSpPr>
            <a:cxnSpLocks/>
          </p:cNvCxnSpPr>
          <p:nvPr/>
        </p:nvCxnSpPr>
        <p:spPr>
          <a:xfrm>
            <a:off x="8873014" y="563289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xmlns="" id="{FEA836E9-91FA-30AF-FD86-3C6B9FB2CCBE}"/>
              </a:ext>
            </a:extLst>
          </p:cNvPr>
          <p:cNvSpPr/>
          <p:nvPr/>
        </p:nvSpPr>
        <p:spPr>
          <a:xfrm>
            <a:off x="4863670" y="6192409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xmlns="" id="{749C10F4-811F-0089-7989-CF9BCBB958CA}"/>
              </a:ext>
            </a:extLst>
          </p:cNvPr>
          <p:cNvSpPr/>
          <p:nvPr/>
        </p:nvSpPr>
        <p:spPr>
          <a:xfrm>
            <a:off x="5112725" y="6192408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xmlns="" id="{2BF4107C-2F99-040F-16BB-140BE7D09555}"/>
              </a:ext>
            </a:extLst>
          </p:cNvPr>
          <p:cNvSpPr/>
          <p:nvPr/>
        </p:nvSpPr>
        <p:spPr>
          <a:xfrm>
            <a:off x="5614841" y="6192408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xmlns="" id="{56CB18FB-5CA6-8D64-5E7B-F1DFB3271039}"/>
              </a:ext>
            </a:extLst>
          </p:cNvPr>
          <p:cNvSpPr/>
          <p:nvPr/>
        </p:nvSpPr>
        <p:spPr>
          <a:xfrm>
            <a:off x="6114540" y="6192407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xmlns="" id="{8FA85715-FE83-46B5-2199-D9D2D691517F}"/>
              </a:ext>
            </a:extLst>
          </p:cNvPr>
          <p:cNvSpPr/>
          <p:nvPr/>
        </p:nvSpPr>
        <p:spPr>
          <a:xfrm>
            <a:off x="6611734" y="6192407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xmlns="" id="{C344E6D0-A7F0-5FEA-8585-87221AD504EC}"/>
              </a:ext>
            </a:extLst>
          </p:cNvPr>
          <p:cNvSpPr/>
          <p:nvPr/>
        </p:nvSpPr>
        <p:spPr>
          <a:xfrm>
            <a:off x="7369190" y="6193034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xmlns="" id="{1AD0DA84-0C34-FDDD-619E-B02B65A738BD}"/>
              </a:ext>
            </a:extLst>
          </p:cNvPr>
          <p:cNvSpPr/>
          <p:nvPr/>
        </p:nvSpPr>
        <p:spPr>
          <a:xfrm>
            <a:off x="8379813" y="6192406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xmlns="" id="{B720E53A-CF3E-A4E0-C346-866CBFF2E232}"/>
              </a:ext>
            </a:extLst>
          </p:cNvPr>
          <p:cNvSpPr/>
          <p:nvPr/>
        </p:nvSpPr>
        <p:spPr>
          <a:xfrm>
            <a:off x="8629360" y="6192406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xmlns="" id="{F69B1D51-03CA-1A28-946F-241681F624BA}"/>
              </a:ext>
            </a:extLst>
          </p:cNvPr>
          <p:cNvSpPr/>
          <p:nvPr/>
        </p:nvSpPr>
        <p:spPr>
          <a:xfrm>
            <a:off x="5367049" y="6192109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xmlns="" id="{AB13CF70-CE00-2046-6DC8-CD546C043D19}"/>
              </a:ext>
            </a:extLst>
          </p:cNvPr>
          <p:cNvCxnSpPr>
            <a:cxnSpLocks/>
          </p:cNvCxnSpPr>
          <p:nvPr/>
        </p:nvCxnSpPr>
        <p:spPr>
          <a:xfrm>
            <a:off x="4750767" y="2442798"/>
            <a:ext cx="0" cy="226693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ZoneTexte 125">
            <a:extLst>
              <a:ext uri="{FF2B5EF4-FFF2-40B4-BE49-F238E27FC236}">
                <a16:creationId xmlns:a16="http://schemas.microsoft.com/office/drawing/2014/main" xmlns="" id="{69DA7464-4F9D-32CF-51E3-9A68878AF3D6}"/>
              </a:ext>
            </a:extLst>
          </p:cNvPr>
          <p:cNvSpPr txBox="1"/>
          <p:nvPr/>
        </p:nvSpPr>
        <p:spPr>
          <a:xfrm>
            <a:off x="4883594" y="2442798"/>
            <a:ext cx="17116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Area of sampling</a:t>
            </a:r>
            <a:endParaRPr lang="fr-FR" sz="1200" dirty="0"/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xmlns="" id="{6884B643-513E-14BF-48A7-53640682C2C5}"/>
              </a:ext>
            </a:extLst>
          </p:cNvPr>
          <p:cNvSpPr txBox="1"/>
          <p:nvPr/>
        </p:nvSpPr>
        <p:spPr>
          <a:xfrm>
            <a:off x="4160811" y="2122590"/>
            <a:ext cx="17116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Barcode to decode</a:t>
            </a:r>
            <a:endParaRPr lang="fr-FR" sz="1200" i="1" dirty="0"/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xmlns="" id="{EA65501A-136E-B5F5-CE2B-692504AE31A2}"/>
              </a:ext>
            </a:extLst>
          </p:cNvPr>
          <p:cNvSpPr txBox="1"/>
          <p:nvPr/>
        </p:nvSpPr>
        <p:spPr>
          <a:xfrm>
            <a:off x="9372524" y="5785669"/>
            <a:ext cx="18637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Bad sampling rate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xmlns="" id="{2ADE4F92-3839-F860-CB98-C9C81F7AC8B1}"/>
              </a:ext>
            </a:extLst>
          </p:cNvPr>
          <p:cNvSpPr txBox="1"/>
          <p:nvPr/>
        </p:nvSpPr>
        <p:spPr>
          <a:xfrm>
            <a:off x="9372524" y="3150629"/>
            <a:ext cx="18637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Not so bad sampling rate</a:t>
            </a:r>
            <a:endParaRPr lang="fr-F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0" name="Ellipse 129">
            <a:extLst>
              <a:ext uri="{FF2B5EF4-FFF2-40B4-BE49-F238E27FC236}">
                <a16:creationId xmlns:a16="http://schemas.microsoft.com/office/drawing/2014/main" xmlns="" id="{96C18758-25A2-21E1-6FD2-5B2BE932E375}"/>
              </a:ext>
            </a:extLst>
          </p:cNvPr>
          <p:cNvSpPr/>
          <p:nvPr/>
        </p:nvSpPr>
        <p:spPr>
          <a:xfrm>
            <a:off x="4982765" y="5492530"/>
            <a:ext cx="500940" cy="10987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1" name="Ellipse 130">
            <a:extLst>
              <a:ext uri="{FF2B5EF4-FFF2-40B4-BE49-F238E27FC236}">
                <a16:creationId xmlns:a16="http://schemas.microsoft.com/office/drawing/2014/main" xmlns="" id="{7A61F6CB-6F20-6988-103F-5F5296B640AB}"/>
              </a:ext>
            </a:extLst>
          </p:cNvPr>
          <p:cNvSpPr/>
          <p:nvPr/>
        </p:nvSpPr>
        <p:spPr>
          <a:xfrm>
            <a:off x="7496956" y="5478527"/>
            <a:ext cx="500940" cy="10987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Rectangle : coins arrondis 131">
            <a:extLst>
              <a:ext uri="{FF2B5EF4-FFF2-40B4-BE49-F238E27FC236}">
                <a16:creationId xmlns:a16="http://schemas.microsoft.com/office/drawing/2014/main" xmlns="" id="{B5EB4E28-E269-31E0-078B-FA52C70E4896}"/>
              </a:ext>
            </a:extLst>
          </p:cNvPr>
          <p:cNvSpPr/>
          <p:nvPr/>
        </p:nvSpPr>
        <p:spPr>
          <a:xfrm>
            <a:off x="357196" y="3140737"/>
            <a:ext cx="2789476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Sampling </a:t>
            </a:r>
            <a:r>
              <a:rPr lang="fr-FR" dirty="0" err="1"/>
              <a:t>theorem</a:t>
            </a:r>
            <a:endParaRPr lang="fr-FR" dirty="0"/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xmlns="" id="{6A609032-4262-44E5-0EFB-8963D2370166}"/>
              </a:ext>
            </a:extLst>
          </p:cNvPr>
          <p:cNvSpPr txBox="1"/>
          <p:nvPr/>
        </p:nvSpPr>
        <p:spPr>
          <a:xfrm>
            <a:off x="272891" y="3533929"/>
            <a:ext cx="2891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0" i="1" dirty="0" err="1">
                <a:effectLst/>
                <a:latin typeface="+mj-lt"/>
              </a:rPr>
              <a:t>Nyquist</a:t>
            </a:r>
            <a:r>
              <a:rPr lang="fr-FR" sz="1200" b="0" i="1" dirty="0">
                <a:effectLst/>
                <a:latin typeface="+mj-lt"/>
              </a:rPr>
              <a:t>–Shannon sampling </a:t>
            </a:r>
            <a:r>
              <a:rPr lang="fr-FR" sz="1200" b="0" i="1" dirty="0" err="1">
                <a:effectLst/>
                <a:latin typeface="+mj-lt"/>
              </a:rPr>
              <a:t>theorem</a:t>
            </a:r>
            <a:endParaRPr lang="fr-FR" sz="1200" b="0" i="1" dirty="0">
              <a:effectLst/>
              <a:latin typeface="+mj-lt"/>
            </a:endParaRPr>
          </a:p>
        </p:txBody>
      </p:sp>
      <p:sp>
        <p:nvSpPr>
          <p:cNvPr id="134" name="ZoneTexte 133">
            <a:extLst>
              <a:ext uri="{FF2B5EF4-FFF2-40B4-BE49-F238E27FC236}">
                <a16:creationId xmlns:a16="http://schemas.microsoft.com/office/drawing/2014/main" xmlns="" id="{B396284E-EF15-BFE2-003E-19F3FF933527}"/>
              </a:ext>
            </a:extLst>
          </p:cNvPr>
          <p:cNvSpPr txBox="1"/>
          <p:nvPr/>
        </p:nvSpPr>
        <p:spPr>
          <a:xfrm>
            <a:off x="351319" y="3932423"/>
            <a:ext cx="279535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/>
              <a:t>The sampling frequency must be equal to or </a:t>
            </a:r>
            <a:r>
              <a:rPr lang="en-US" sz="1600" b="1" dirty="0"/>
              <a:t>greater than twice</a:t>
            </a:r>
            <a:r>
              <a:rPr lang="en-US" sz="1600" dirty="0"/>
              <a:t> the frequency associated with the finest detail in the image (edges).</a:t>
            </a:r>
            <a:endParaRPr lang="fr-FR" sz="1600" dirty="0"/>
          </a:p>
        </p:txBody>
      </p:sp>
      <p:sp>
        <p:nvSpPr>
          <p:cNvPr id="135" name="ZoneTexte 134">
            <a:extLst>
              <a:ext uri="{FF2B5EF4-FFF2-40B4-BE49-F238E27FC236}">
                <a16:creationId xmlns:a16="http://schemas.microsoft.com/office/drawing/2014/main" xmlns="" id="{3DF24056-8288-ACBE-D8C4-5B8341430381}"/>
              </a:ext>
            </a:extLst>
          </p:cNvPr>
          <p:cNvSpPr txBox="1"/>
          <p:nvPr/>
        </p:nvSpPr>
        <p:spPr>
          <a:xfrm>
            <a:off x="344623" y="5442941"/>
            <a:ext cx="279535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i="1" dirty="0"/>
              <a:t>With a grid spacing of </a:t>
            </a:r>
            <a:r>
              <a:rPr lang="en-US" sz="1400" b="1" i="1" dirty="0"/>
              <a:t>d</a:t>
            </a:r>
            <a:r>
              <a:rPr lang="en-US" sz="1400" i="1" dirty="0"/>
              <a:t> , a periodic component with a period higher than </a:t>
            </a:r>
            <a:r>
              <a:rPr lang="en-US" sz="1400" b="1" i="1" dirty="0"/>
              <a:t>2.d</a:t>
            </a:r>
            <a:r>
              <a:rPr lang="en-US" sz="1400" i="1" dirty="0"/>
              <a:t> can be reconstructed.</a:t>
            </a:r>
            <a:endParaRPr lang="fr-FR" sz="1400" i="1" dirty="0"/>
          </a:p>
        </p:txBody>
      </p:sp>
      <p:sp>
        <p:nvSpPr>
          <p:cNvPr id="136" name="ZoneTexte 135">
            <a:extLst>
              <a:ext uri="{FF2B5EF4-FFF2-40B4-BE49-F238E27FC236}">
                <a16:creationId xmlns:a16="http://schemas.microsoft.com/office/drawing/2014/main" xmlns="" id="{4BA46660-EAD4-7383-AD8E-8544FB59A4A1}"/>
              </a:ext>
            </a:extLst>
          </p:cNvPr>
          <p:cNvSpPr txBox="1"/>
          <p:nvPr/>
        </p:nvSpPr>
        <p:spPr>
          <a:xfrm>
            <a:off x="7312771" y="1771554"/>
            <a:ext cx="2446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https://barcode-coder.com/fr/specification-ean-13-102.html</a:t>
            </a:r>
          </a:p>
        </p:txBody>
      </p:sp>
      <p:sp>
        <p:nvSpPr>
          <p:cNvPr id="137" name="Titre 1">
            <a:extLst>
              <a:ext uri="{FF2B5EF4-FFF2-40B4-BE49-F238E27FC236}">
                <a16:creationId xmlns:a16="http://schemas.microsoft.com/office/drawing/2014/main" xmlns="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 smtClean="0"/>
              <a:t>Photodétection</a:t>
            </a:r>
            <a:r>
              <a:rPr lang="fr-FR" dirty="0" smtClean="0"/>
              <a:t> / Capteur CMOS</a:t>
            </a:r>
            <a:endParaRPr lang="fr-FR" dirty="0"/>
          </a:p>
        </p:txBody>
      </p:sp>
      <p:pic>
        <p:nvPicPr>
          <p:cNvPr id="138" name="Image 137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xmlns="" id="{64DF7E2A-50EF-13C0-C1A5-C6EE46E0A9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84" y="171029"/>
            <a:ext cx="1646143" cy="1097428"/>
          </a:xfrm>
          <a:prstGeom prst="rect">
            <a:avLst/>
          </a:prstGeom>
        </p:spPr>
      </p:pic>
      <p:cxnSp>
        <p:nvCxnSpPr>
          <p:cNvPr id="139" name="Connecteur droit 138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0" name="ZoneTexte 139">
            <a:extLst>
              <a:ext uri="{FF2B5EF4-FFF2-40B4-BE49-F238E27FC236}">
                <a16:creationId xmlns:a16="http://schemas.microsoft.com/office/drawing/2014/main" xmlns="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 smtClean="0">
                <a:solidFill>
                  <a:srgbClr val="222268"/>
                </a:solidFill>
                <a:latin typeface="+mj-lt"/>
              </a:rPr>
              <a:t>Conversion AN / Echantillonnage</a:t>
            </a:r>
            <a:endParaRPr lang="fr-FR" sz="1800" b="1" dirty="0">
              <a:solidFill>
                <a:srgbClr val="222268"/>
              </a:solidFill>
              <a:latin typeface="+mj-lt"/>
            </a:endParaRPr>
          </a:p>
        </p:txBody>
      </p:sp>
      <p:pic>
        <p:nvPicPr>
          <p:cNvPr id="141" name="Image 1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363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860B5DD-7CAE-8111-1A79-A3E9E67F2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2621B72E-1F34-19F8-D99D-23BC88298980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D7EA5FA6-7080-AFF6-84B0-B1D011C264D1}"/>
              </a:ext>
            </a:extLst>
          </p:cNvPr>
          <p:cNvSpPr>
            <a:spLocks/>
          </p:cNvSpPr>
          <p:nvPr/>
        </p:nvSpPr>
        <p:spPr>
          <a:xfrm>
            <a:off x="351844" y="1669584"/>
            <a:ext cx="3338775" cy="13438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xmlns="" id="{F26905CA-9215-3CF5-68B6-E980F458A35E}"/>
              </a:ext>
            </a:extLst>
          </p:cNvPr>
          <p:cNvCxnSpPr>
            <a:cxnSpLocks/>
          </p:cNvCxnSpPr>
          <p:nvPr/>
        </p:nvCxnSpPr>
        <p:spPr>
          <a:xfrm>
            <a:off x="467073" y="2334846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xmlns="" id="{F7C8F5C4-2923-2C53-6615-41722972A34E}"/>
              </a:ext>
            </a:extLst>
          </p:cNvPr>
          <p:cNvSpPr txBox="1"/>
          <p:nvPr/>
        </p:nvSpPr>
        <p:spPr>
          <a:xfrm>
            <a:off x="382633" y="189363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6C68137D-B862-1B7B-C80D-26F988FC59FE}"/>
              </a:ext>
            </a:extLst>
          </p:cNvPr>
          <p:cNvSpPr/>
          <p:nvPr/>
        </p:nvSpPr>
        <p:spPr>
          <a:xfrm>
            <a:off x="1351385" y="1993526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xmlns="" id="{2762C959-636B-1A1D-F0E6-BCECBE2BF42E}"/>
              </a:ext>
            </a:extLst>
          </p:cNvPr>
          <p:cNvCxnSpPr>
            <a:cxnSpLocks/>
          </p:cNvCxnSpPr>
          <p:nvPr/>
        </p:nvCxnSpPr>
        <p:spPr>
          <a:xfrm>
            <a:off x="2418027" y="2334845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xmlns="" id="{CEFF9F28-D9DD-7AA0-E174-534FE5D7B512}"/>
              </a:ext>
            </a:extLst>
          </p:cNvPr>
          <p:cNvSpPr txBox="1"/>
          <p:nvPr/>
        </p:nvSpPr>
        <p:spPr>
          <a:xfrm>
            <a:off x="2385845" y="1893634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xmlns="" id="{6586E2CE-AC16-BF2C-D2DF-48382BB24159}"/>
              </a:ext>
            </a:extLst>
          </p:cNvPr>
          <p:cNvSpPr/>
          <p:nvPr/>
        </p:nvSpPr>
        <p:spPr>
          <a:xfrm>
            <a:off x="4043126" y="1697038"/>
            <a:ext cx="2293666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Sampling</a:t>
            </a:r>
          </a:p>
        </p:txBody>
      </p:sp>
      <p:pic>
        <p:nvPicPr>
          <p:cNvPr id="37" name="Image 36" descr="Une image contenant jouet, roue, circuit">
            <a:extLst>
              <a:ext uri="{FF2B5EF4-FFF2-40B4-BE49-F238E27FC236}">
                <a16:creationId xmlns:a16="http://schemas.microsoft.com/office/drawing/2014/main" xmlns="" id="{71336D64-9F3E-2A52-15C5-1929882A2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695" y="2201411"/>
            <a:ext cx="8426886" cy="4279278"/>
          </a:xfrm>
          <a:prstGeom prst="rect">
            <a:avLst/>
          </a:prstGeom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xmlns="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 smtClean="0"/>
              <a:t>Photodétection</a:t>
            </a:r>
            <a:r>
              <a:rPr lang="fr-FR" dirty="0" smtClean="0"/>
              <a:t> / Capteur CMOS</a:t>
            </a:r>
            <a:endParaRPr lang="fr-FR" dirty="0"/>
          </a:p>
        </p:txBody>
      </p:sp>
      <p:pic>
        <p:nvPicPr>
          <p:cNvPr id="17" name="Image 16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xmlns="" id="{64DF7E2A-50EF-13C0-C1A5-C6EE46E0A9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84" y="171029"/>
            <a:ext cx="1646143" cy="1097428"/>
          </a:xfrm>
          <a:prstGeom prst="rect">
            <a:avLst/>
          </a:prstGeom>
        </p:spPr>
      </p:pic>
      <p:cxnSp>
        <p:nvCxnSpPr>
          <p:cNvPr id="18" name="Connecteur droit 17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xmlns="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 smtClean="0">
                <a:solidFill>
                  <a:srgbClr val="222268"/>
                </a:solidFill>
                <a:latin typeface="+mj-lt"/>
              </a:rPr>
              <a:t>Conversion AN / Echantillonnage</a:t>
            </a:r>
            <a:endParaRPr lang="fr-FR" sz="1800" b="1" dirty="0">
              <a:solidFill>
                <a:srgbClr val="222268"/>
              </a:solidFill>
              <a:latin typeface="+mj-lt"/>
            </a:endParaRP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025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2CF5A26-D9A9-368F-8055-41919B658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952900C9-9F30-24F9-9A47-B0D77C2C8B81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xmlns="" id="{E40F25DA-ECE8-69C0-7C15-220235DF710F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Exposure</a:t>
            </a:r>
            <a:r>
              <a:rPr lang="fr-FR" dirty="0"/>
              <a:t> Time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xmlns="" id="{EDCB3928-1774-EBC3-6822-156BD02E6699}"/>
              </a:ext>
            </a:extLst>
          </p:cNvPr>
          <p:cNvSpPr txBox="1"/>
          <p:nvPr/>
        </p:nvSpPr>
        <p:spPr>
          <a:xfrm>
            <a:off x="7735177" y="2321996"/>
            <a:ext cx="321607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0" i="0" dirty="0">
                <a:effectLst/>
                <a:latin typeface="+mj-lt"/>
              </a:rPr>
              <a:t>Duration for which the </a:t>
            </a:r>
            <a:r>
              <a:rPr lang="en-US" b="1" i="0" dirty="0">
                <a:effectLst/>
                <a:latin typeface="+mj-lt"/>
              </a:rPr>
              <a:t>camera’s sensor is exposed to light</a:t>
            </a:r>
            <a:r>
              <a:rPr lang="en-US" b="0" i="0" dirty="0">
                <a:effectLst/>
                <a:latin typeface="+mj-lt"/>
              </a:rPr>
              <a:t>, when capturing an image.</a:t>
            </a:r>
          </a:p>
          <a:p>
            <a:pPr marR="0" algn="just"/>
            <a:endParaRPr lang="en-US" sz="2000" u="none" strike="noStrike" dirty="0">
              <a:solidFill>
                <a:prstClr val="black"/>
              </a:solidFill>
              <a:latin typeface="+mj-lt"/>
            </a:endParaRPr>
          </a:p>
          <a:p>
            <a:pPr marR="0" algn="just"/>
            <a:endParaRPr lang="en-US" sz="2000" u="none" strike="noStrike" dirty="0">
              <a:solidFill>
                <a:prstClr val="black"/>
              </a:solidFill>
              <a:latin typeface="+mj-lt"/>
            </a:endParaRPr>
          </a:p>
          <a:p>
            <a:pPr marR="0" algn="just"/>
            <a:r>
              <a:rPr lang="en-US" b="0" i="1" dirty="0">
                <a:effectLst/>
                <a:latin typeface="+mj-lt"/>
              </a:rPr>
              <a:t>This parameter determines the amount of light collected.</a:t>
            </a:r>
          </a:p>
          <a:p>
            <a:pPr marR="0" algn="just"/>
            <a:endParaRPr lang="en-US" b="0" i="1" dirty="0">
              <a:effectLst/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CC9E25B-A5B6-BAD8-8C4B-B47E83F9306A}"/>
              </a:ext>
            </a:extLst>
          </p:cNvPr>
          <p:cNvSpPr>
            <a:spLocks/>
          </p:cNvSpPr>
          <p:nvPr/>
        </p:nvSpPr>
        <p:spPr>
          <a:xfrm>
            <a:off x="608161" y="5229200"/>
            <a:ext cx="7271915" cy="134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09D02A2D-0AA4-D7A3-FF96-C0A52E0F3229}"/>
              </a:ext>
            </a:extLst>
          </p:cNvPr>
          <p:cNvSpPr/>
          <p:nvPr/>
        </p:nvSpPr>
        <p:spPr>
          <a:xfrm>
            <a:off x="1586067" y="5502560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Sensor</a:t>
            </a:r>
            <a:endParaRPr lang="fr-FR" dirty="0"/>
          </a:p>
          <a:p>
            <a:pPr algn="ctr"/>
            <a:r>
              <a:rPr lang="fr-FR" sz="1050" dirty="0"/>
              <a:t>Photodiode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xmlns="" id="{3AED69B5-0B66-1BA9-CA58-444C7B8A9179}"/>
              </a:ext>
            </a:extLst>
          </p:cNvPr>
          <p:cNvCxnSpPr>
            <a:cxnSpLocks/>
          </p:cNvCxnSpPr>
          <p:nvPr/>
        </p:nvCxnSpPr>
        <p:spPr>
          <a:xfrm>
            <a:off x="1077814" y="5843880"/>
            <a:ext cx="46433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xmlns="" id="{49D32AC9-2AF0-BF33-A889-0FFEB33516CD}"/>
              </a:ext>
            </a:extLst>
          </p:cNvPr>
          <p:cNvSpPr txBox="1"/>
          <p:nvPr/>
        </p:nvSpPr>
        <p:spPr>
          <a:xfrm>
            <a:off x="613476" y="5363014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xmlns="" id="{5B200458-29CF-5F0C-131E-735EB33B0215}"/>
              </a:ext>
            </a:extLst>
          </p:cNvPr>
          <p:cNvCxnSpPr>
            <a:cxnSpLocks/>
          </p:cNvCxnSpPr>
          <p:nvPr/>
        </p:nvCxnSpPr>
        <p:spPr>
          <a:xfrm>
            <a:off x="2665822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xmlns="" id="{D402A1F7-BA50-B2C4-05A2-DE54C6D2878E}"/>
              </a:ext>
            </a:extLst>
          </p:cNvPr>
          <p:cNvSpPr txBox="1"/>
          <p:nvPr/>
        </p:nvSpPr>
        <p:spPr>
          <a:xfrm>
            <a:off x="2578885" y="5377269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C6FCDB81-DF69-1753-1CA4-5644039BADE6}"/>
              </a:ext>
            </a:extLst>
          </p:cNvPr>
          <p:cNvSpPr/>
          <p:nvPr/>
        </p:nvSpPr>
        <p:spPr>
          <a:xfrm>
            <a:off x="3557288" y="5503145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Capacitor</a:t>
            </a:r>
            <a:endParaRPr lang="fr-FR" sz="800" dirty="0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xmlns="" id="{6092D7D5-A42A-930E-F70D-B93428A0C7C0}"/>
              </a:ext>
            </a:extLst>
          </p:cNvPr>
          <p:cNvCxnSpPr>
            <a:cxnSpLocks/>
          </p:cNvCxnSpPr>
          <p:nvPr/>
        </p:nvCxnSpPr>
        <p:spPr>
          <a:xfrm>
            <a:off x="4628734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xmlns="" id="{EFC97754-72D5-D1B2-F2CC-33D11CC0BF66}"/>
              </a:ext>
            </a:extLst>
          </p:cNvPr>
          <p:cNvSpPr txBox="1"/>
          <p:nvPr/>
        </p:nvSpPr>
        <p:spPr>
          <a:xfrm>
            <a:off x="4544294" y="5402668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38916B87-7594-5103-4E57-F57584EEED0B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AE3F23ED-1209-5ADA-01F3-A49D29EBCDCE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4915D2BF-76BB-2639-586A-DDFC995E48B1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67416ABC-EC2D-007F-93A5-497F065ED60D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3219BADF-DE50-7E89-A412-5A7F4F9E1C74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F41F104F-A36D-64A3-5470-AE9B90802571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9BD60CE2-5CA3-52AD-8A37-CA0A9D5D413F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B9582278-8B1C-58F4-9B6D-E0D5A02FAF3D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7698BC2F-DE25-6A5F-7D59-856967AD681E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03CAEE69-1EDC-B54B-4A56-EBD0878A2F14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0CE34B86-36D0-42BC-A17B-6ADF63ADE59F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E15C2EAB-A093-8861-C1C4-EA6889393636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03E67DC3-6CD9-02C7-32A5-FD26762204D7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35B3648E-ED07-A21E-3693-09C4558021A3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B935B0B2-939F-8E77-CCED-1FF0838373E5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2D32D7E5-7328-6F11-908C-7A37EE7A35EA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952FA9D7-CEB2-3DE4-8E9A-B15E87F969F8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1A46B3B5-63A9-C3B3-C0AF-8136E4F126CE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425254D8-8994-8322-094D-9315D19369E2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8DFA621A-761B-1137-FD3D-58C306858D0E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90EF2421-BD3D-9060-F591-371675EA7713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44F52A4A-F6BE-FCAF-87EF-317061FA83D4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F875E6D9-CB9A-B871-A80B-35C7EFE4E19A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xmlns="" id="{479BD8A5-EBCD-FDA7-8AAF-2A2ECD19DFAE}"/>
              </a:ext>
            </a:extLst>
          </p:cNvPr>
          <p:cNvSpPr txBox="1"/>
          <p:nvPr/>
        </p:nvSpPr>
        <p:spPr>
          <a:xfrm>
            <a:off x="1007231" y="1623751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xmlns="" id="{CCEB53D7-459B-9EFD-FA52-27FF030D5708}"/>
              </a:ext>
            </a:extLst>
          </p:cNvPr>
          <p:cNvSpPr txBox="1"/>
          <p:nvPr/>
        </p:nvSpPr>
        <p:spPr>
          <a:xfrm rot="16200000">
            <a:off x="536625" y="2251403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21E6CB79-93C0-5A90-87A2-664567AD5AEA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Flèche : droite 52">
            <a:extLst>
              <a:ext uri="{FF2B5EF4-FFF2-40B4-BE49-F238E27FC236}">
                <a16:creationId xmlns:a16="http://schemas.microsoft.com/office/drawing/2014/main" xmlns="" id="{0ABECE81-576C-B15C-1DF0-0C2910786B71}"/>
              </a:ext>
            </a:extLst>
          </p:cNvPr>
          <p:cNvSpPr/>
          <p:nvPr/>
        </p:nvSpPr>
        <p:spPr>
          <a:xfrm rot="19072839">
            <a:off x="889254" y="6157530"/>
            <a:ext cx="438912" cy="30666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Flèche : droite 53">
            <a:extLst>
              <a:ext uri="{FF2B5EF4-FFF2-40B4-BE49-F238E27FC236}">
                <a16:creationId xmlns:a16="http://schemas.microsoft.com/office/drawing/2014/main" xmlns="" id="{2A3BD84B-C5C5-0FCC-B439-9E3A0F8216C5}"/>
              </a:ext>
            </a:extLst>
          </p:cNvPr>
          <p:cNvSpPr/>
          <p:nvPr/>
        </p:nvSpPr>
        <p:spPr>
          <a:xfrm rot="19072839">
            <a:off x="2820861" y="6157529"/>
            <a:ext cx="438912" cy="30666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8125619-3DED-42C8-136F-411B8E64A1FF}"/>
              </a:ext>
            </a:extLst>
          </p:cNvPr>
          <p:cNvSpPr/>
          <p:nvPr/>
        </p:nvSpPr>
        <p:spPr>
          <a:xfrm>
            <a:off x="5532628" y="5502559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xmlns="" id="{B986C99A-3561-266B-7112-C86786AFE010}"/>
              </a:ext>
            </a:extLst>
          </p:cNvPr>
          <p:cNvCxnSpPr>
            <a:cxnSpLocks/>
          </p:cNvCxnSpPr>
          <p:nvPr/>
        </p:nvCxnSpPr>
        <p:spPr>
          <a:xfrm>
            <a:off x="6599270" y="5843878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C2192B93-7E2B-0F76-5590-CDC1110877C8}"/>
              </a:ext>
            </a:extLst>
          </p:cNvPr>
          <p:cNvSpPr txBox="1"/>
          <p:nvPr/>
        </p:nvSpPr>
        <p:spPr>
          <a:xfrm>
            <a:off x="6567088" y="5402667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xmlns="" id="{708AE548-CF38-F5B7-5C3B-9B2EF5C43A59}"/>
              </a:ext>
            </a:extLst>
          </p:cNvPr>
          <p:cNvSpPr txBox="1"/>
          <p:nvPr/>
        </p:nvSpPr>
        <p:spPr>
          <a:xfrm>
            <a:off x="8373018" y="4518224"/>
            <a:ext cx="258590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1400" b="1" i="1" u="none" strike="noStrike" dirty="0">
                <a:solidFill>
                  <a:prstClr val="black"/>
                </a:solidFill>
                <a:latin typeface="+mj-lt"/>
              </a:rPr>
              <a:t>i.e. the amount of collected charges coming from the sensor stored in a capacitor</a:t>
            </a:r>
            <a:endParaRPr lang="fr-FR" sz="1400" b="1" i="1" u="none" strike="noStrike" dirty="0">
              <a:solidFill>
                <a:prstClr val="black"/>
              </a:solidFill>
              <a:latin typeface="+mj-lt"/>
            </a:endParaRP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xmlns="" id="{0F0539A4-58B9-B812-7772-3726FCC7FD5C}"/>
              </a:ext>
            </a:extLst>
          </p:cNvPr>
          <p:cNvCxnSpPr>
            <a:cxnSpLocks/>
          </p:cNvCxnSpPr>
          <p:nvPr/>
        </p:nvCxnSpPr>
        <p:spPr>
          <a:xfrm flipV="1">
            <a:off x="3249614" y="3212976"/>
            <a:ext cx="0" cy="17103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xmlns="" id="{D6B9A4A7-708C-6FE3-EDC0-912B6A013511}"/>
              </a:ext>
            </a:extLst>
          </p:cNvPr>
          <p:cNvCxnSpPr>
            <a:cxnSpLocks/>
          </p:cNvCxnSpPr>
          <p:nvPr/>
        </p:nvCxnSpPr>
        <p:spPr>
          <a:xfrm>
            <a:off x="3084380" y="4771801"/>
            <a:ext cx="3441066" cy="5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xmlns="" id="{68C365ED-9082-654E-A3CD-0820EC2C5F4C}"/>
              </a:ext>
            </a:extLst>
          </p:cNvPr>
          <p:cNvCxnSpPr>
            <a:cxnSpLocks/>
          </p:cNvCxnSpPr>
          <p:nvPr/>
        </p:nvCxnSpPr>
        <p:spPr>
          <a:xfrm flipV="1">
            <a:off x="3486434" y="4200338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xmlns="" id="{972B1811-50C5-35D6-5A37-7F59C523CC58}"/>
              </a:ext>
            </a:extLst>
          </p:cNvPr>
          <p:cNvCxnSpPr>
            <a:cxnSpLocks/>
          </p:cNvCxnSpPr>
          <p:nvPr/>
        </p:nvCxnSpPr>
        <p:spPr>
          <a:xfrm flipH="1">
            <a:off x="3507561" y="4866122"/>
            <a:ext cx="743878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xmlns="" id="{B9E05987-57E2-9E77-9F77-D4BF8FD4ED93}"/>
              </a:ext>
            </a:extLst>
          </p:cNvPr>
          <p:cNvCxnSpPr>
            <a:cxnSpLocks/>
          </p:cNvCxnSpPr>
          <p:nvPr/>
        </p:nvCxnSpPr>
        <p:spPr>
          <a:xfrm flipH="1">
            <a:off x="3477063" y="352004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xmlns="" id="{AC40A124-A616-54FA-DDB1-DEBB2A917709}"/>
              </a:ext>
            </a:extLst>
          </p:cNvPr>
          <p:cNvCxnSpPr>
            <a:cxnSpLocks/>
          </p:cNvCxnSpPr>
          <p:nvPr/>
        </p:nvCxnSpPr>
        <p:spPr>
          <a:xfrm flipH="1">
            <a:off x="4266967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xmlns="" id="{270C7862-885C-02FC-944F-5BC2C33617CE}"/>
              </a:ext>
            </a:extLst>
          </p:cNvPr>
          <p:cNvCxnSpPr>
            <a:cxnSpLocks/>
          </p:cNvCxnSpPr>
          <p:nvPr/>
        </p:nvCxnSpPr>
        <p:spPr>
          <a:xfrm>
            <a:off x="4262481" y="4200338"/>
            <a:ext cx="47593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Flèche : droite 124">
            <a:extLst>
              <a:ext uri="{FF2B5EF4-FFF2-40B4-BE49-F238E27FC236}">
                <a16:creationId xmlns:a16="http://schemas.microsoft.com/office/drawing/2014/main" xmlns="" id="{7904E080-B693-3174-512B-CE774E378B8E}"/>
              </a:ext>
            </a:extLst>
          </p:cNvPr>
          <p:cNvSpPr/>
          <p:nvPr/>
        </p:nvSpPr>
        <p:spPr>
          <a:xfrm rot="19072839">
            <a:off x="4681571" y="6166317"/>
            <a:ext cx="438912" cy="306666"/>
          </a:xfrm>
          <a:prstGeom prst="rightArrow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7" name="Connecteur droit 126">
            <a:extLst>
              <a:ext uri="{FF2B5EF4-FFF2-40B4-BE49-F238E27FC236}">
                <a16:creationId xmlns:a16="http://schemas.microsoft.com/office/drawing/2014/main" xmlns="" id="{8A70B52E-CABE-8095-341C-4B2A358E65F0}"/>
              </a:ext>
            </a:extLst>
          </p:cNvPr>
          <p:cNvCxnSpPr>
            <a:cxnSpLocks/>
          </p:cNvCxnSpPr>
          <p:nvPr/>
        </p:nvCxnSpPr>
        <p:spPr>
          <a:xfrm flipH="1">
            <a:off x="4738412" y="3544721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>
            <a:extLst>
              <a:ext uri="{FF2B5EF4-FFF2-40B4-BE49-F238E27FC236}">
                <a16:creationId xmlns:a16="http://schemas.microsoft.com/office/drawing/2014/main" xmlns="" id="{87398163-0648-35B4-F995-D4BB70731EAC}"/>
              </a:ext>
            </a:extLst>
          </p:cNvPr>
          <p:cNvCxnSpPr>
            <a:cxnSpLocks/>
          </p:cNvCxnSpPr>
          <p:nvPr/>
        </p:nvCxnSpPr>
        <p:spPr>
          <a:xfrm flipH="1">
            <a:off x="4270045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ZoneTexte 131">
            <a:extLst>
              <a:ext uri="{FF2B5EF4-FFF2-40B4-BE49-F238E27FC236}">
                <a16:creationId xmlns:a16="http://schemas.microsoft.com/office/drawing/2014/main" xmlns="" id="{91FF6472-21C7-D48F-AD75-52E7A02F990F}"/>
              </a:ext>
            </a:extLst>
          </p:cNvPr>
          <p:cNvSpPr txBox="1"/>
          <p:nvPr/>
        </p:nvSpPr>
        <p:spPr>
          <a:xfrm>
            <a:off x="3457418" y="3456627"/>
            <a:ext cx="15350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integration</a:t>
            </a:r>
            <a:endParaRPr lang="fr-FR" sz="1050" dirty="0"/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xmlns="" id="{D2EF6807-485A-CAB6-84ED-4A1598152E39}"/>
              </a:ext>
            </a:extLst>
          </p:cNvPr>
          <p:cNvSpPr txBox="1"/>
          <p:nvPr/>
        </p:nvSpPr>
        <p:spPr>
          <a:xfrm>
            <a:off x="4262481" y="3674006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read</a:t>
            </a:r>
            <a:endParaRPr lang="fr-FR" sz="1050" dirty="0"/>
          </a:p>
        </p:txBody>
      </p:sp>
      <p:sp>
        <p:nvSpPr>
          <p:cNvPr id="134" name="ZoneTexte 133">
            <a:extLst>
              <a:ext uri="{FF2B5EF4-FFF2-40B4-BE49-F238E27FC236}">
                <a16:creationId xmlns:a16="http://schemas.microsoft.com/office/drawing/2014/main" xmlns="" id="{61357505-2E1C-389B-95E2-8A14B1F03820}"/>
              </a:ext>
            </a:extLst>
          </p:cNvPr>
          <p:cNvSpPr txBox="1"/>
          <p:nvPr/>
        </p:nvSpPr>
        <p:spPr>
          <a:xfrm rot="16200000">
            <a:off x="4421441" y="3258457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reset</a:t>
            </a:r>
            <a:endParaRPr lang="fr-FR" sz="1050" dirty="0"/>
          </a:p>
        </p:txBody>
      </p:sp>
      <p:cxnSp>
        <p:nvCxnSpPr>
          <p:cNvPr id="135" name="Connecteur droit 134">
            <a:extLst>
              <a:ext uri="{FF2B5EF4-FFF2-40B4-BE49-F238E27FC236}">
                <a16:creationId xmlns:a16="http://schemas.microsoft.com/office/drawing/2014/main" xmlns="" id="{62FD9301-DFFC-2335-E1A7-371937A6FD31}"/>
              </a:ext>
            </a:extLst>
          </p:cNvPr>
          <p:cNvCxnSpPr>
            <a:cxnSpLocks/>
          </p:cNvCxnSpPr>
          <p:nvPr/>
        </p:nvCxnSpPr>
        <p:spPr>
          <a:xfrm flipH="1">
            <a:off x="4882175" y="353993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xmlns="" id="{A176EDF7-4EFE-0838-E1EA-45F18CAC9415}"/>
              </a:ext>
            </a:extLst>
          </p:cNvPr>
          <p:cNvCxnSpPr>
            <a:cxnSpLocks/>
          </p:cNvCxnSpPr>
          <p:nvPr/>
        </p:nvCxnSpPr>
        <p:spPr>
          <a:xfrm>
            <a:off x="4738412" y="4749302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>
            <a:extLst>
              <a:ext uri="{FF2B5EF4-FFF2-40B4-BE49-F238E27FC236}">
                <a16:creationId xmlns:a16="http://schemas.microsoft.com/office/drawing/2014/main" xmlns="" id="{CB46C7BF-37D1-2353-FCFC-477B06941764}"/>
              </a:ext>
            </a:extLst>
          </p:cNvPr>
          <p:cNvCxnSpPr>
            <a:cxnSpLocks/>
          </p:cNvCxnSpPr>
          <p:nvPr/>
        </p:nvCxnSpPr>
        <p:spPr>
          <a:xfrm flipV="1">
            <a:off x="4745507" y="4200338"/>
            <a:ext cx="0" cy="55989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avec flèche 140">
            <a:extLst>
              <a:ext uri="{FF2B5EF4-FFF2-40B4-BE49-F238E27FC236}">
                <a16:creationId xmlns:a16="http://schemas.microsoft.com/office/drawing/2014/main" xmlns="" id="{3ABC92C8-A083-6DE9-CF62-62999DD2405F}"/>
              </a:ext>
            </a:extLst>
          </p:cNvPr>
          <p:cNvCxnSpPr>
            <a:cxnSpLocks/>
          </p:cNvCxnSpPr>
          <p:nvPr/>
        </p:nvCxnSpPr>
        <p:spPr>
          <a:xfrm flipH="1">
            <a:off x="4901027" y="4867353"/>
            <a:ext cx="743878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>
            <a:extLst>
              <a:ext uri="{FF2B5EF4-FFF2-40B4-BE49-F238E27FC236}">
                <a16:creationId xmlns:a16="http://schemas.microsoft.com/office/drawing/2014/main" xmlns="" id="{FF6498E3-98D8-DF76-48C7-7651DFBE1DF8}"/>
              </a:ext>
            </a:extLst>
          </p:cNvPr>
          <p:cNvCxnSpPr>
            <a:cxnSpLocks/>
          </p:cNvCxnSpPr>
          <p:nvPr/>
        </p:nvCxnSpPr>
        <p:spPr>
          <a:xfrm flipV="1">
            <a:off x="4890678" y="4208975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>
            <a:extLst>
              <a:ext uri="{FF2B5EF4-FFF2-40B4-BE49-F238E27FC236}">
                <a16:creationId xmlns:a16="http://schemas.microsoft.com/office/drawing/2014/main" xmlns="" id="{240B37B2-45A2-EDD2-4F36-422C26C3676C}"/>
              </a:ext>
            </a:extLst>
          </p:cNvPr>
          <p:cNvCxnSpPr>
            <a:cxnSpLocks/>
          </p:cNvCxnSpPr>
          <p:nvPr/>
        </p:nvCxnSpPr>
        <p:spPr>
          <a:xfrm flipH="1">
            <a:off x="5662881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143">
            <a:extLst>
              <a:ext uri="{FF2B5EF4-FFF2-40B4-BE49-F238E27FC236}">
                <a16:creationId xmlns:a16="http://schemas.microsoft.com/office/drawing/2014/main" xmlns="" id="{E39CBCE9-7EF4-9433-F39D-1763EA87D3CF}"/>
              </a:ext>
            </a:extLst>
          </p:cNvPr>
          <p:cNvCxnSpPr>
            <a:cxnSpLocks/>
          </p:cNvCxnSpPr>
          <p:nvPr/>
        </p:nvCxnSpPr>
        <p:spPr>
          <a:xfrm>
            <a:off x="5663109" y="4208975"/>
            <a:ext cx="47593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144">
            <a:extLst>
              <a:ext uri="{FF2B5EF4-FFF2-40B4-BE49-F238E27FC236}">
                <a16:creationId xmlns:a16="http://schemas.microsoft.com/office/drawing/2014/main" xmlns="" id="{C10EF662-ACF2-9676-92C7-3F783925BF53}"/>
              </a:ext>
            </a:extLst>
          </p:cNvPr>
          <p:cNvCxnSpPr>
            <a:cxnSpLocks/>
          </p:cNvCxnSpPr>
          <p:nvPr/>
        </p:nvCxnSpPr>
        <p:spPr>
          <a:xfrm flipH="1">
            <a:off x="6139040" y="3553358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145">
            <a:extLst>
              <a:ext uri="{FF2B5EF4-FFF2-40B4-BE49-F238E27FC236}">
                <a16:creationId xmlns:a16="http://schemas.microsoft.com/office/drawing/2014/main" xmlns="" id="{D29EA987-8AC9-DA8D-7FC6-91E8AB307813}"/>
              </a:ext>
            </a:extLst>
          </p:cNvPr>
          <p:cNvCxnSpPr>
            <a:cxnSpLocks/>
          </p:cNvCxnSpPr>
          <p:nvPr/>
        </p:nvCxnSpPr>
        <p:spPr>
          <a:xfrm flipH="1">
            <a:off x="6282803" y="3548572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146">
            <a:extLst>
              <a:ext uri="{FF2B5EF4-FFF2-40B4-BE49-F238E27FC236}">
                <a16:creationId xmlns:a16="http://schemas.microsoft.com/office/drawing/2014/main" xmlns="" id="{AA3961CA-812B-DCB6-479B-FCE5C10219EF}"/>
              </a:ext>
            </a:extLst>
          </p:cNvPr>
          <p:cNvCxnSpPr>
            <a:cxnSpLocks/>
          </p:cNvCxnSpPr>
          <p:nvPr/>
        </p:nvCxnSpPr>
        <p:spPr>
          <a:xfrm>
            <a:off x="6139040" y="4757939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147">
            <a:extLst>
              <a:ext uri="{FF2B5EF4-FFF2-40B4-BE49-F238E27FC236}">
                <a16:creationId xmlns:a16="http://schemas.microsoft.com/office/drawing/2014/main" xmlns="" id="{612E85FB-D378-49D1-CCF8-EF28306F1B32}"/>
              </a:ext>
            </a:extLst>
          </p:cNvPr>
          <p:cNvCxnSpPr>
            <a:cxnSpLocks/>
          </p:cNvCxnSpPr>
          <p:nvPr/>
        </p:nvCxnSpPr>
        <p:spPr>
          <a:xfrm flipV="1">
            <a:off x="6146135" y="4208975"/>
            <a:ext cx="0" cy="55989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>
            <a:extLst>
              <a:ext uri="{FF2B5EF4-FFF2-40B4-BE49-F238E27FC236}">
                <a16:creationId xmlns:a16="http://schemas.microsoft.com/office/drawing/2014/main" xmlns="" id="{4B2391EE-5E63-8AD9-343F-37F048384F02}"/>
              </a:ext>
            </a:extLst>
          </p:cNvPr>
          <p:cNvCxnSpPr>
            <a:cxnSpLocks/>
          </p:cNvCxnSpPr>
          <p:nvPr/>
        </p:nvCxnSpPr>
        <p:spPr>
          <a:xfrm flipH="1">
            <a:off x="5663578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>
            <a:extLst>
              <a:ext uri="{FF2B5EF4-FFF2-40B4-BE49-F238E27FC236}">
                <a16:creationId xmlns:a16="http://schemas.microsoft.com/office/drawing/2014/main" xmlns="" id="{B0451262-3E7F-34C2-5E3B-F0C072E186B0}"/>
              </a:ext>
            </a:extLst>
          </p:cNvPr>
          <p:cNvCxnSpPr>
            <a:cxnSpLocks/>
          </p:cNvCxnSpPr>
          <p:nvPr/>
        </p:nvCxnSpPr>
        <p:spPr>
          <a:xfrm>
            <a:off x="3084380" y="2760531"/>
            <a:ext cx="3441066" cy="5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>
            <a:extLst>
              <a:ext uri="{FF2B5EF4-FFF2-40B4-BE49-F238E27FC236}">
                <a16:creationId xmlns:a16="http://schemas.microsoft.com/office/drawing/2014/main" xmlns="" id="{DED26DB7-97EB-F26B-5B80-711FF7A5A8EB}"/>
              </a:ext>
            </a:extLst>
          </p:cNvPr>
          <p:cNvCxnSpPr>
            <a:cxnSpLocks/>
          </p:cNvCxnSpPr>
          <p:nvPr/>
        </p:nvCxnSpPr>
        <p:spPr>
          <a:xfrm flipV="1">
            <a:off x="3248927" y="1935340"/>
            <a:ext cx="0" cy="9280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ZoneTexte 156">
            <a:extLst>
              <a:ext uri="{FF2B5EF4-FFF2-40B4-BE49-F238E27FC236}">
                <a16:creationId xmlns:a16="http://schemas.microsoft.com/office/drawing/2014/main" xmlns="" id="{E4421676-BCC8-191E-0BF0-7D314A08AC67}"/>
              </a:ext>
            </a:extLst>
          </p:cNvPr>
          <p:cNvSpPr txBox="1"/>
          <p:nvPr/>
        </p:nvSpPr>
        <p:spPr>
          <a:xfrm>
            <a:off x="2665822" y="1643191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sp>
        <p:nvSpPr>
          <p:cNvPr id="158" name="ZoneTexte 157">
            <a:extLst>
              <a:ext uri="{FF2B5EF4-FFF2-40B4-BE49-F238E27FC236}">
                <a16:creationId xmlns:a16="http://schemas.microsoft.com/office/drawing/2014/main" xmlns="" id="{9F8700D7-B78D-C280-76A1-4F7B3C0AFE84}"/>
              </a:ext>
            </a:extLst>
          </p:cNvPr>
          <p:cNvSpPr txBox="1"/>
          <p:nvPr/>
        </p:nvSpPr>
        <p:spPr>
          <a:xfrm>
            <a:off x="2639960" y="291799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cxnSp>
        <p:nvCxnSpPr>
          <p:cNvPr id="159" name="Connecteur droit 158">
            <a:extLst>
              <a:ext uri="{FF2B5EF4-FFF2-40B4-BE49-F238E27FC236}">
                <a16:creationId xmlns:a16="http://schemas.microsoft.com/office/drawing/2014/main" xmlns="" id="{4F45CCE7-1126-EDC3-23C7-22C3EB6058DB}"/>
              </a:ext>
            </a:extLst>
          </p:cNvPr>
          <p:cNvCxnSpPr>
            <a:cxnSpLocks/>
          </p:cNvCxnSpPr>
          <p:nvPr/>
        </p:nvCxnSpPr>
        <p:spPr>
          <a:xfrm>
            <a:off x="3248468" y="2534032"/>
            <a:ext cx="296245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ZoneTexte 161">
            <a:extLst>
              <a:ext uri="{FF2B5EF4-FFF2-40B4-BE49-F238E27FC236}">
                <a16:creationId xmlns:a16="http://schemas.microsoft.com/office/drawing/2014/main" xmlns="" id="{78CDD2CF-1A2D-2EC2-76F0-70E349B210C4}"/>
              </a:ext>
            </a:extLst>
          </p:cNvPr>
          <p:cNvSpPr txBox="1"/>
          <p:nvPr/>
        </p:nvSpPr>
        <p:spPr>
          <a:xfrm>
            <a:off x="6309036" y="2812407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time</a:t>
            </a:r>
            <a:endParaRPr lang="fr-FR" sz="1200" dirty="0"/>
          </a:p>
        </p:txBody>
      </p:sp>
      <p:sp>
        <p:nvSpPr>
          <p:cNvPr id="163" name="ZoneTexte 162">
            <a:extLst>
              <a:ext uri="{FF2B5EF4-FFF2-40B4-BE49-F238E27FC236}">
                <a16:creationId xmlns:a16="http://schemas.microsoft.com/office/drawing/2014/main" xmlns="" id="{6915246C-5BC0-85C3-5139-4B79BBE2CBAF}"/>
              </a:ext>
            </a:extLst>
          </p:cNvPr>
          <p:cNvSpPr txBox="1"/>
          <p:nvPr/>
        </p:nvSpPr>
        <p:spPr>
          <a:xfrm>
            <a:off x="6315314" y="4792595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time</a:t>
            </a:r>
            <a:endParaRPr lang="fr-FR" sz="1200" dirty="0"/>
          </a:p>
        </p:txBody>
      </p:sp>
      <p:sp>
        <p:nvSpPr>
          <p:cNvPr id="83" name="Titre 1">
            <a:extLst>
              <a:ext uri="{FF2B5EF4-FFF2-40B4-BE49-F238E27FC236}">
                <a16:creationId xmlns:a16="http://schemas.microsoft.com/office/drawing/2014/main" xmlns="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 smtClean="0"/>
              <a:t>Photodétection</a:t>
            </a:r>
            <a:r>
              <a:rPr lang="fr-FR" dirty="0" smtClean="0"/>
              <a:t> / Capteur CMOS</a:t>
            </a:r>
            <a:endParaRPr lang="fr-FR" dirty="0"/>
          </a:p>
        </p:txBody>
      </p:sp>
      <p:pic>
        <p:nvPicPr>
          <p:cNvPr id="84" name="Image 8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xmlns="" id="{64DF7E2A-50EF-13C0-C1A5-C6EE46E0A9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84" y="171029"/>
            <a:ext cx="1646143" cy="1097428"/>
          </a:xfrm>
          <a:prstGeom prst="rect">
            <a:avLst/>
          </a:prstGeom>
        </p:spPr>
      </p:pic>
      <p:cxnSp>
        <p:nvCxnSpPr>
          <p:cNvPr id="85" name="Connecteur droit 84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6" name="ZoneTexte 85">
            <a:extLst>
              <a:ext uri="{FF2B5EF4-FFF2-40B4-BE49-F238E27FC236}">
                <a16:creationId xmlns:a16="http://schemas.microsoft.com/office/drawing/2014/main" xmlns="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 smtClean="0">
                <a:solidFill>
                  <a:srgbClr val="222268"/>
                </a:solidFill>
                <a:latin typeface="+mj-lt"/>
              </a:rPr>
              <a:t>Intégration de lumière</a:t>
            </a:r>
            <a:endParaRPr lang="fr-FR" sz="1800" b="1" dirty="0">
              <a:solidFill>
                <a:srgbClr val="222268"/>
              </a:solidFill>
              <a:latin typeface="+mj-lt"/>
            </a:endParaRPr>
          </a:p>
        </p:txBody>
      </p:sp>
      <p:pic>
        <p:nvPicPr>
          <p:cNvPr id="87" name="Image 8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33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5068F62-2BA7-5433-D3F9-0B932A38D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 smtClean="0"/>
              <a:t>Photodétection</a:t>
            </a:r>
            <a:r>
              <a:rPr lang="fr-FR" dirty="0" smtClean="0"/>
              <a:t> / Exemples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97F7749-22D3-3F7F-7083-A3D1AA47EF6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5" name="Connecteur droit 14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xmlns="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 smtClean="0">
                <a:solidFill>
                  <a:srgbClr val="222268"/>
                </a:solidFill>
                <a:latin typeface="+mj-lt"/>
              </a:rPr>
              <a:t>Applications en photonique</a:t>
            </a:r>
            <a:endParaRPr lang="fr-FR" sz="1800" b="1" dirty="0">
              <a:solidFill>
                <a:srgbClr val="222268"/>
              </a:solidFill>
              <a:latin typeface="+mj-lt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xmlns="" id="{1B0A98EB-DDF5-B761-C978-8F745643582B}"/>
              </a:ext>
            </a:extLst>
          </p:cNvPr>
          <p:cNvSpPr txBox="1"/>
          <p:nvPr/>
        </p:nvSpPr>
        <p:spPr>
          <a:xfrm>
            <a:off x="7279676" y="2305755"/>
            <a:ext cx="4097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125"/>
              </a:spcAft>
              <a:buNone/>
            </a:pPr>
            <a:r>
              <a:rPr lang="fr-FR" b="1" i="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Groupe </a:t>
            </a:r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Gaz Quantiques</a:t>
            </a:r>
            <a:r>
              <a:rPr lang="fr-FR" b="1" i="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/ LCF 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xmlns="" id="{FB190438-D96A-F301-B6AF-D2366626D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957" y="3716770"/>
            <a:ext cx="7323749" cy="3040047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xmlns="" id="{03BE17C6-7C71-2115-47EE-737F0B82ED84}"/>
              </a:ext>
            </a:extLst>
          </p:cNvPr>
          <p:cNvSpPr txBox="1"/>
          <p:nvPr/>
        </p:nvSpPr>
        <p:spPr>
          <a:xfrm>
            <a:off x="6621580" y="1618029"/>
            <a:ext cx="49339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125"/>
              </a:spcAft>
            </a:pPr>
            <a:r>
              <a:rPr lang="fr-FR" b="1" dirty="0">
                <a:solidFill>
                  <a:srgbClr val="ED6A1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Interféromètre à atomes froids piégés sur puce avec séparation spatiale</a:t>
            </a:r>
            <a:endParaRPr lang="fr-FR" b="1" i="0" dirty="0">
              <a:solidFill>
                <a:srgbClr val="ED6A17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xmlns="" id="{FBC51A3E-7134-2CAA-8CCD-FAE24C4662F9}"/>
              </a:ext>
            </a:extLst>
          </p:cNvPr>
          <p:cNvSpPr txBox="1"/>
          <p:nvPr/>
        </p:nvSpPr>
        <p:spPr>
          <a:xfrm>
            <a:off x="8617105" y="4653136"/>
            <a:ext cx="308721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1600" b="0" i="1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Représentation d’un interféromètre de </a:t>
            </a:r>
            <a:r>
              <a:rPr lang="fr-FR" sz="1600" b="1" i="1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Mach-Zehnder</a:t>
            </a:r>
            <a:r>
              <a:rPr lang="fr-FR" sz="1600" b="0" i="1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(a) en optique, et (b) en version atomique, aussi appelé Ramsey-Bordé.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xmlns="" id="{04902473-78ED-B9C3-60A2-82C710D3A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568" y="2212360"/>
            <a:ext cx="3076488" cy="1732549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xmlns="" id="{D70F79D7-7EFD-9C0E-6951-8B90FB7C6855}"/>
              </a:ext>
            </a:extLst>
          </p:cNvPr>
          <p:cNvSpPr txBox="1"/>
          <p:nvPr/>
        </p:nvSpPr>
        <p:spPr>
          <a:xfrm>
            <a:off x="695400" y="1606995"/>
            <a:ext cx="3816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1400" b="0" i="1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Représentation d’un interféromètre de </a:t>
            </a:r>
            <a:r>
              <a:rPr lang="fr-FR" sz="1400" b="1" i="1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Michelson</a:t>
            </a:r>
            <a:endParaRPr lang="fr-FR" sz="1400" b="1" dirty="0"/>
          </a:p>
        </p:txBody>
      </p:sp>
      <p:pic>
        <p:nvPicPr>
          <p:cNvPr id="1026" name="Picture 2" descr="https://www.lcf.institutoptique.fr/sites/default/files/2019-08/Logo%20LCF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710" y="2603776"/>
            <a:ext cx="1731342" cy="99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244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EB31A0F-6942-63EC-497E-FCACC0D2B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3D64DB9-4C58-FC28-2A61-F7D1EA0FBB26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xmlns="" id="{9277B94F-E369-38FF-2685-DFE73E56F7D7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Exposure</a:t>
            </a:r>
            <a:r>
              <a:rPr lang="fr-FR" dirty="0"/>
              <a:t> Time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xmlns="" id="{AA7268A9-67A1-D88E-4E86-6589C6F9FB1A}"/>
              </a:ext>
            </a:extLst>
          </p:cNvPr>
          <p:cNvSpPr txBox="1"/>
          <p:nvPr/>
        </p:nvSpPr>
        <p:spPr>
          <a:xfrm>
            <a:off x="7735177" y="2321996"/>
            <a:ext cx="321607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0" i="0" dirty="0">
                <a:effectLst/>
                <a:latin typeface="+mj-lt"/>
              </a:rPr>
              <a:t>Duration for which the </a:t>
            </a:r>
            <a:r>
              <a:rPr lang="en-US" b="1" i="0" dirty="0">
                <a:effectLst/>
                <a:latin typeface="+mj-lt"/>
              </a:rPr>
              <a:t>camera’s sensor is exposed to light</a:t>
            </a:r>
            <a:r>
              <a:rPr lang="en-US" b="0" i="0" dirty="0">
                <a:effectLst/>
                <a:latin typeface="+mj-lt"/>
              </a:rPr>
              <a:t>, when capturing an image.</a:t>
            </a:r>
          </a:p>
          <a:p>
            <a:pPr marR="0" algn="just"/>
            <a:endParaRPr lang="en-US" sz="2000" u="none" strike="noStrike" dirty="0">
              <a:solidFill>
                <a:prstClr val="black"/>
              </a:solidFill>
              <a:latin typeface="+mj-lt"/>
            </a:endParaRPr>
          </a:p>
          <a:p>
            <a:pPr marR="0" algn="just"/>
            <a:endParaRPr lang="en-US" sz="2000" u="none" strike="noStrike" dirty="0">
              <a:solidFill>
                <a:prstClr val="black"/>
              </a:solidFill>
              <a:latin typeface="+mj-lt"/>
            </a:endParaRPr>
          </a:p>
          <a:p>
            <a:pPr marR="0" algn="just"/>
            <a:r>
              <a:rPr lang="en-US" b="0" i="1" dirty="0">
                <a:effectLst/>
                <a:latin typeface="+mj-lt"/>
              </a:rPr>
              <a:t>This parameter determines the amount of light collected.</a:t>
            </a:r>
          </a:p>
          <a:p>
            <a:pPr marR="0" algn="just"/>
            <a:endParaRPr lang="en-US" b="0" i="1" dirty="0">
              <a:effectLst/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17A5561-F5FA-A894-CB51-A5F08F45C24C}"/>
              </a:ext>
            </a:extLst>
          </p:cNvPr>
          <p:cNvSpPr>
            <a:spLocks/>
          </p:cNvSpPr>
          <p:nvPr/>
        </p:nvSpPr>
        <p:spPr>
          <a:xfrm>
            <a:off x="608161" y="5229200"/>
            <a:ext cx="7271915" cy="134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10C8B290-4EA9-247F-4973-3F128E37B724}"/>
              </a:ext>
            </a:extLst>
          </p:cNvPr>
          <p:cNvSpPr/>
          <p:nvPr/>
        </p:nvSpPr>
        <p:spPr>
          <a:xfrm>
            <a:off x="1586067" y="5502560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Sensor</a:t>
            </a:r>
            <a:endParaRPr lang="fr-FR" dirty="0"/>
          </a:p>
          <a:p>
            <a:pPr algn="ctr"/>
            <a:r>
              <a:rPr lang="fr-FR" sz="1050" dirty="0"/>
              <a:t>Photodiode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xmlns="" id="{1AD54D80-52A5-DFC9-A9A4-ABBB0D15F696}"/>
              </a:ext>
            </a:extLst>
          </p:cNvPr>
          <p:cNvCxnSpPr>
            <a:cxnSpLocks/>
          </p:cNvCxnSpPr>
          <p:nvPr/>
        </p:nvCxnSpPr>
        <p:spPr>
          <a:xfrm>
            <a:off x="1077814" y="5843880"/>
            <a:ext cx="46433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xmlns="" id="{39BFA7D4-C09F-CE41-E631-29404DA64F63}"/>
              </a:ext>
            </a:extLst>
          </p:cNvPr>
          <p:cNvSpPr txBox="1"/>
          <p:nvPr/>
        </p:nvSpPr>
        <p:spPr>
          <a:xfrm>
            <a:off x="613476" y="5363014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xmlns="" id="{E2CE76F0-56DC-A5FE-4D7C-B188473BA3BF}"/>
              </a:ext>
            </a:extLst>
          </p:cNvPr>
          <p:cNvCxnSpPr>
            <a:cxnSpLocks/>
          </p:cNvCxnSpPr>
          <p:nvPr/>
        </p:nvCxnSpPr>
        <p:spPr>
          <a:xfrm>
            <a:off x="2665822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xmlns="" id="{2FC5F8F2-85C7-AEF3-C0E9-A7E31BDC0DDA}"/>
              </a:ext>
            </a:extLst>
          </p:cNvPr>
          <p:cNvSpPr txBox="1"/>
          <p:nvPr/>
        </p:nvSpPr>
        <p:spPr>
          <a:xfrm>
            <a:off x="2578885" y="5377269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A410F569-3742-D96E-3F60-E192A137BED6}"/>
              </a:ext>
            </a:extLst>
          </p:cNvPr>
          <p:cNvSpPr/>
          <p:nvPr/>
        </p:nvSpPr>
        <p:spPr>
          <a:xfrm>
            <a:off x="3557288" y="5503145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Capacitor</a:t>
            </a:r>
            <a:endParaRPr lang="fr-FR" sz="800" dirty="0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xmlns="" id="{548CC7FF-FA8C-A75B-1610-92E4229E002A}"/>
              </a:ext>
            </a:extLst>
          </p:cNvPr>
          <p:cNvCxnSpPr>
            <a:cxnSpLocks/>
          </p:cNvCxnSpPr>
          <p:nvPr/>
        </p:nvCxnSpPr>
        <p:spPr>
          <a:xfrm>
            <a:off x="4628734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xmlns="" id="{0AD0AB23-41DE-60D1-2D76-65B5EA3685E7}"/>
              </a:ext>
            </a:extLst>
          </p:cNvPr>
          <p:cNvSpPr txBox="1"/>
          <p:nvPr/>
        </p:nvSpPr>
        <p:spPr>
          <a:xfrm>
            <a:off x="4544294" y="5402668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1CF9CBC9-EB8A-B1A7-430F-22E9140D9A07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56D10EF3-2FCA-9BED-5914-F3091EDDCAF6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986BDC32-FFC7-AD5D-AFAD-67C8560702DF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A47FC3E1-4C8C-3811-9A64-352495B2BAF4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1A02BE25-EF6C-7087-A3D1-D49C9E3F1A83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AFEFCBA-FF25-6848-2240-0CD413976475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902A17F9-97A9-CC27-D7E1-F82121190B7E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876B3512-0750-86D2-32D5-CEFE848B14CF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789776E3-F8C8-9C71-B2A1-8E1D40FC0EAF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F964B1D7-9320-D02A-FCF8-C92283F485A7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192B2972-34AE-0355-41EE-C310029A9520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457DA2C0-C92A-4062-0005-F4BE277BB3BB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8976968E-AA00-D667-0635-EFA838403156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4318FF67-5DD2-4939-10A1-D498F617EAD5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9254A2BC-B3D1-875D-4AF2-818CC3663526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2CEF066-10BF-301D-E247-816490CC61E6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72188BFA-C499-C699-266F-87186FFD1031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403FAAC5-897D-C466-C4BF-0413ACCB3813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6969716B-59B0-2C9E-445D-0CF1F4B1EAE2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36B33489-B1ED-03F6-941C-DECBD78B264C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29739A00-4D79-1855-B9F6-F8B12BDE0087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C327DC72-4661-6FD9-A05C-2E3DC4583514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CBF75DDF-3880-5246-326B-A2ED828F2E4F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xmlns="" id="{5F06DA44-5BDE-2BFB-FFD0-A7BB8FE64E6B}"/>
              </a:ext>
            </a:extLst>
          </p:cNvPr>
          <p:cNvSpPr txBox="1"/>
          <p:nvPr/>
        </p:nvSpPr>
        <p:spPr>
          <a:xfrm>
            <a:off x="1007231" y="1623751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xmlns="" id="{7D271278-30B4-70C0-24D5-62332C275B0F}"/>
              </a:ext>
            </a:extLst>
          </p:cNvPr>
          <p:cNvSpPr txBox="1"/>
          <p:nvPr/>
        </p:nvSpPr>
        <p:spPr>
          <a:xfrm rot="16200000">
            <a:off x="536625" y="2251403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17DA3E25-2DDD-103D-C36D-5604B4828FFC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Flèche : droite 52">
            <a:extLst>
              <a:ext uri="{FF2B5EF4-FFF2-40B4-BE49-F238E27FC236}">
                <a16:creationId xmlns:a16="http://schemas.microsoft.com/office/drawing/2014/main" xmlns="" id="{A96087D4-5685-1C44-F07A-AF6A327A27EA}"/>
              </a:ext>
            </a:extLst>
          </p:cNvPr>
          <p:cNvSpPr/>
          <p:nvPr/>
        </p:nvSpPr>
        <p:spPr>
          <a:xfrm rot="19072839">
            <a:off x="889254" y="6157530"/>
            <a:ext cx="438912" cy="30666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Flèche : droite 53">
            <a:extLst>
              <a:ext uri="{FF2B5EF4-FFF2-40B4-BE49-F238E27FC236}">
                <a16:creationId xmlns:a16="http://schemas.microsoft.com/office/drawing/2014/main" xmlns="" id="{334F8573-D930-6AD7-5AEF-A569B3E5C473}"/>
              </a:ext>
            </a:extLst>
          </p:cNvPr>
          <p:cNvSpPr/>
          <p:nvPr/>
        </p:nvSpPr>
        <p:spPr>
          <a:xfrm rot="19072839">
            <a:off x="2820861" y="6157529"/>
            <a:ext cx="438912" cy="30666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BAB0C8A-CA47-1EE1-BD0B-6E8238CBF83F}"/>
              </a:ext>
            </a:extLst>
          </p:cNvPr>
          <p:cNvSpPr/>
          <p:nvPr/>
        </p:nvSpPr>
        <p:spPr>
          <a:xfrm>
            <a:off x="5532628" y="5502559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xmlns="" id="{B83116A4-7A8A-CE45-EACB-41B1416E4013}"/>
              </a:ext>
            </a:extLst>
          </p:cNvPr>
          <p:cNvCxnSpPr>
            <a:cxnSpLocks/>
          </p:cNvCxnSpPr>
          <p:nvPr/>
        </p:nvCxnSpPr>
        <p:spPr>
          <a:xfrm>
            <a:off x="6599270" y="5843878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D6CB6F14-E569-C7A0-0D4E-D0108877167F}"/>
              </a:ext>
            </a:extLst>
          </p:cNvPr>
          <p:cNvSpPr txBox="1"/>
          <p:nvPr/>
        </p:nvSpPr>
        <p:spPr>
          <a:xfrm>
            <a:off x="6567088" y="5402667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xmlns="" id="{97CA92B1-E220-5BC6-B4A3-9232E3DBEA01}"/>
              </a:ext>
            </a:extLst>
          </p:cNvPr>
          <p:cNvSpPr txBox="1"/>
          <p:nvPr/>
        </p:nvSpPr>
        <p:spPr>
          <a:xfrm>
            <a:off x="8373018" y="4518224"/>
            <a:ext cx="258590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1400" b="1" i="1" u="none" strike="noStrike" dirty="0">
                <a:solidFill>
                  <a:prstClr val="black"/>
                </a:solidFill>
                <a:latin typeface="+mj-lt"/>
              </a:rPr>
              <a:t>i.e. the amount of collected charges coming from the sensor stored in a capacitor</a:t>
            </a:r>
            <a:endParaRPr lang="fr-FR" sz="1400" b="1" i="1" u="none" strike="noStrike" dirty="0">
              <a:solidFill>
                <a:prstClr val="black"/>
              </a:solidFill>
              <a:latin typeface="+mj-lt"/>
            </a:endParaRP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xmlns="" id="{C1DF0242-AD56-8E20-B77A-5D20BA3794D2}"/>
              </a:ext>
            </a:extLst>
          </p:cNvPr>
          <p:cNvCxnSpPr>
            <a:cxnSpLocks/>
          </p:cNvCxnSpPr>
          <p:nvPr/>
        </p:nvCxnSpPr>
        <p:spPr>
          <a:xfrm flipV="1">
            <a:off x="3249614" y="3212976"/>
            <a:ext cx="0" cy="17103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xmlns="" id="{353C45B2-379B-524A-D7FE-86F06428A286}"/>
              </a:ext>
            </a:extLst>
          </p:cNvPr>
          <p:cNvCxnSpPr>
            <a:cxnSpLocks/>
          </p:cNvCxnSpPr>
          <p:nvPr/>
        </p:nvCxnSpPr>
        <p:spPr>
          <a:xfrm>
            <a:off x="3084380" y="4771801"/>
            <a:ext cx="43566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xmlns="" id="{72180D42-9D49-42BB-679F-6C17AB1A3343}"/>
              </a:ext>
            </a:extLst>
          </p:cNvPr>
          <p:cNvCxnSpPr>
            <a:cxnSpLocks/>
          </p:cNvCxnSpPr>
          <p:nvPr/>
        </p:nvCxnSpPr>
        <p:spPr>
          <a:xfrm flipV="1">
            <a:off x="3486434" y="4200338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xmlns="" id="{20FB75DF-918A-D7D5-8470-DA21D79360B1}"/>
              </a:ext>
            </a:extLst>
          </p:cNvPr>
          <p:cNvCxnSpPr>
            <a:cxnSpLocks/>
          </p:cNvCxnSpPr>
          <p:nvPr/>
        </p:nvCxnSpPr>
        <p:spPr>
          <a:xfrm flipH="1">
            <a:off x="3507561" y="4866122"/>
            <a:ext cx="743878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xmlns="" id="{3510221D-7169-D9CC-A830-EF53C598254E}"/>
              </a:ext>
            </a:extLst>
          </p:cNvPr>
          <p:cNvCxnSpPr>
            <a:cxnSpLocks/>
          </p:cNvCxnSpPr>
          <p:nvPr/>
        </p:nvCxnSpPr>
        <p:spPr>
          <a:xfrm flipH="1">
            <a:off x="3477063" y="352004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xmlns="" id="{C50366E4-637E-52DB-6448-8DD1CC50EC84}"/>
              </a:ext>
            </a:extLst>
          </p:cNvPr>
          <p:cNvCxnSpPr>
            <a:cxnSpLocks/>
          </p:cNvCxnSpPr>
          <p:nvPr/>
        </p:nvCxnSpPr>
        <p:spPr>
          <a:xfrm flipH="1">
            <a:off x="4266967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xmlns="" id="{F4E0E5E4-7703-26A2-4BB8-AC0F4CD9306A}"/>
              </a:ext>
            </a:extLst>
          </p:cNvPr>
          <p:cNvCxnSpPr>
            <a:cxnSpLocks/>
          </p:cNvCxnSpPr>
          <p:nvPr/>
        </p:nvCxnSpPr>
        <p:spPr>
          <a:xfrm>
            <a:off x="4262481" y="4200338"/>
            <a:ext cx="47593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Flèche : droite 124">
            <a:extLst>
              <a:ext uri="{FF2B5EF4-FFF2-40B4-BE49-F238E27FC236}">
                <a16:creationId xmlns:a16="http://schemas.microsoft.com/office/drawing/2014/main" xmlns="" id="{BFBF0C56-103C-E254-C0F9-20929A5D3722}"/>
              </a:ext>
            </a:extLst>
          </p:cNvPr>
          <p:cNvSpPr/>
          <p:nvPr/>
        </p:nvSpPr>
        <p:spPr>
          <a:xfrm rot="19072839">
            <a:off x="4681571" y="6166317"/>
            <a:ext cx="438912" cy="306666"/>
          </a:xfrm>
          <a:prstGeom prst="rightArrow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7" name="Connecteur droit 126">
            <a:extLst>
              <a:ext uri="{FF2B5EF4-FFF2-40B4-BE49-F238E27FC236}">
                <a16:creationId xmlns:a16="http://schemas.microsoft.com/office/drawing/2014/main" xmlns="" id="{F5C1FA87-94B6-AC26-D1FE-FFA685FAD0BF}"/>
              </a:ext>
            </a:extLst>
          </p:cNvPr>
          <p:cNvCxnSpPr>
            <a:cxnSpLocks/>
          </p:cNvCxnSpPr>
          <p:nvPr/>
        </p:nvCxnSpPr>
        <p:spPr>
          <a:xfrm flipH="1">
            <a:off x="4738412" y="3544721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>
            <a:extLst>
              <a:ext uri="{FF2B5EF4-FFF2-40B4-BE49-F238E27FC236}">
                <a16:creationId xmlns:a16="http://schemas.microsoft.com/office/drawing/2014/main" xmlns="" id="{CD18FBD9-1978-ED59-293F-262E488B584B}"/>
              </a:ext>
            </a:extLst>
          </p:cNvPr>
          <p:cNvCxnSpPr>
            <a:cxnSpLocks/>
          </p:cNvCxnSpPr>
          <p:nvPr/>
        </p:nvCxnSpPr>
        <p:spPr>
          <a:xfrm flipH="1">
            <a:off x="4270045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ZoneTexte 131">
            <a:extLst>
              <a:ext uri="{FF2B5EF4-FFF2-40B4-BE49-F238E27FC236}">
                <a16:creationId xmlns:a16="http://schemas.microsoft.com/office/drawing/2014/main" xmlns="" id="{F49D567C-389B-7F0D-8F3F-9BA0AF98BAEC}"/>
              </a:ext>
            </a:extLst>
          </p:cNvPr>
          <p:cNvSpPr txBox="1"/>
          <p:nvPr/>
        </p:nvSpPr>
        <p:spPr>
          <a:xfrm>
            <a:off x="3457418" y="3456627"/>
            <a:ext cx="15350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integration</a:t>
            </a:r>
            <a:endParaRPr lang="fr-FR" sz="1050" dirty="0"/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xmlns="" id="{FC47B8AF-396D-DB7F-0417-68CCD76DB9E2}"/>
              </a:ext>
            </a:extLst>
          </p:cNvPr>
          <p:cNvSpPr txBox="1"/>
          <p:nvPr/>
        </p:nvSpPr>
        <p:spPr>
          <a:xfrm>
            <a:off x="4262481" y="3674006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read</a:t>
            </a:r>
            <a:endParaRPr lang="fr-FR" sz="1050" dirty="0"/>
          </a:p>
        </p:txBody>
      </p:sp>
      <p:sp>
        <p:nvSpPr>
          <p:cNvPr id="134" name="ZoneTexte 133">
            <a:extLst>
              <a:ext uri="{FF2B5EF4-FFF2-40B4-BE49-F238E27FC236}">
                <a16:creationId xmlns:a16="http://schemas.microsoft.com/office/drawing/2014/main" xmlns="" id="{A247D918-ACCA-D83B-FA22-F17B686830E2}"/>
              </a:ext>
            </a:extLst>
          </p:cNvPr>
          <p:cNvSpPr txBox="1"/>
          <p:nvPr/>
        </p:nvSpPr>
        <p:spPr>
          <a:xfrm rot="16200000">
            <a:off x="4421441" y="3258457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reset</a:t>
            </a:r>
            <a:endParaRPr lang="fr-FR" sz="1050" dirty="0"/>
          </a:p>
        </p:txBody>
      </p:sp>
      <p:cxnSp>
        <p:nvCxnSpPr>
          <p:cNvPr id="135" name="Connecteur droit 134">
            <a:extLst>
              <a:ext uri="{FF2B5EF4-FFF2-40B4-BE49-F238E27FC236}">
                <a16:creationId xmlns:a16="http://schemas.microsoft.com/office/drawing/2014/main" xmlns="" id="{39412CBB-04D3-B465-3D97-607976353858}"/>
              </a:ext>
            </a:extLst>
          </p:cNvPr>
          <p:cNvCxnSpPr>
            <a:cxnSpLocks/>
          </p:cNvCxnSpPr>
          <p:nvPr/>
        </p:nvCxnSpPr>
        <p:spPr>
          <a:xfrm flipH="1">
            <a:off x="4882175" y="353993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xmlns="" id="{A960B391-26E1-76E7-F673-3A3B1E10854A}"/>
              </a:ext>
            </a:extLst>
          </p:cNvPr>
          <p:cNvCxnSpPr>
            <a:cxnSpLocks/>
          </p:cNvCxnSpPr>
          <p:nvPr/>
        </p:nvCxnSpPr>
        <p:spPr>
          <a:xfrm>
            <a:off x="4738412" y="4749302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>
            <a:extLst>
              <a:ext uri="{FF2B5EF4-FFF2-40B4-BE49-F238E27FC236}">
                <a16:creationId xmlns:a16="http://schemas.microsoft.com/office/drawing/2014/main" xmlns="" id="{AB2E4DF6-5D1F-93F9-9E90-58B8F84BD64B}"/>
              </a:ext>
            </a:extLst>
          </p:cNvPr>
          <p:cNvCxnSpPr>
            <a:cxnSpLocks/>
          </p:cNvCxnSpPr>
          <p:nvPr/>
        </p:nvCxnSpPr>
        <p:spPr>
          <a:xfrm flipV="1">
            <a:off x="4745507" y="4200338"/>
            <a:ext cx="0" cy="55989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avec flèche 140">
            <a:extLst>
              <a:ext uri="{FF2B5EF4-FFF2-40B4-BE49-F238E27FC236}">
                <a16:creationId xmlns:a16="http://schemas.microsoft.com/office/drawing/2014/main" xmlns="" id="{BBD29F5B-C8AA-4896-9DA4-709FEA33CAF5}"/>
              </a:ext>
            </a:extLst>
          </p:cNvPr>
          <p:cNvCxnSpPr>
            <a:cxnSpLocks/>
          </p:cNvCxnSpPr>
          <p:nvPr/>
        </p:nvCxnSpPr>
        <p:spPr>
          <a:xfrm flipH="1">
            <a:off x="4901027" y="4866122"/>
            <a:ext cx="1410997" cy="1231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>
            <a:extLst>
              <a:ext uri="{FF2B5EF4-FFF2-40B4-BE49-F238E27FC236}">
                <a16:creationId xmlns:a16="http://schemas.microsoft.com/office/drawing/2014/main" xmlns="" id="{E15EA93E-6475-0DCC-F1F4-9EEC777C1945}"/>
              </a:ext>
            </a:extLst>
          </p:cNvPr>
          <p:cNvCxnSpPr>
            <a:cxnSpLocks/>
          </p:cNvCxnSpPr>
          <p:nvPr/>
        </p:nvCxnSpPr>
        <p:spPr>
          <a:xfrm flipV="1">
            <a:off x="4890678" y="4208975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>
            <a:extLst>
              <a:ext uri="{FF2B5EF4-FFF2-40B4-BE49-F238E27FC236}">
                <a16:creationId xmlns:a16="http://schemas.microsoft.com/office/drawing/2014/main" xmlns="" id="{CB8C4530-EFC1-D6B3-FC26-E1F9CA0A9964}"/>
              </a:ext>
            </a:extLst>
          </p:cNvPr>
          <p:cNvCxnSpPr>
            <a:cxnSpLocks/>
          </p:cNvCxnSpPr>
          <p:nvPr/>
        </p:nvCxnSpPr>
        <p:spPr>
          <a:xfrm flipH="1">
            <a:off x="6312024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144">
            <a:extLst>
              <a:ext uri="{FF2B5EF4-FFF2-40B4-BE49-F238E27FC236}">
                <a16:creationId xmlns:a16="http://schemas.microsoft.com/office/drawing/2014/main" xmlns="" id="{69055734-6ED1-6AB7-3D4F-2FF05094B735}"/>
              </a:ext>
            </a:extLst>
          </p:cNvPr>
          <p:cNvCxnSpPr>
            <a:cxnSpLocks/>
          </p:cNvCxnSpPr>
          <p:nvPr/>
        </p:nvCxnSpPr>
        <p:spPr>
          <a:xfrm flipH="1">
            <a:off x="6788183" y="3553358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145">
            <a:extLst>
              <a:ext uri="{FF2B5EF4-FFF2-40B4-BE49-F238E27FC236}">
                <a16:creationId xmlns:a16="http://schemas.microsoft.com/office/drawing/2014/main" xmlns="" id="{1A4DFBEC-0111-C1B1-445B-10D053209731}"/>
              </a:ext>
            </a:extLst>
          </p:cNvPr>
          <p:cNvCxnSpPr>
            <a:cxnSpLocks/>
          </p:cNvCxnSpPr>
          <p:nvPr/>
        </p:nvCxnSpPr>
        <p:spPr>
          <a:xfrm flipH="1">
            <a:off x="6931946" y="3548572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146">
            <a:extLst>
              <a:ext uri="{FF2B5EF4-FFF2-40B4-BE49-F238E27FC236}">
                <a16:creationId xmlns:a16="http://schemas.microsoft.com/office/drawing/2014/main" xmlns="" id="{0BA5F5EB-EA94-51BF-3409-5482A0273BD9}"/>
              </a:ext>
            </a:extLst>
          </p:cNvPr>
          <p:cNvCxnSpPr>
            <a:cxnSpLocks/>
          </p:cNvCxnSpPr>
          <p:nvPr/>
        </p:nvCxnSpPr>
        <p:spPr>
          <a:xfrm>
            <a:off x="6783838" y="4757939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147">
            <a:extLst>
              <a:ext uri="{FF2B5EF4-FFF2-40B4-BE49-F238E27FC236}">
                <a16:creationId xmlns:a16="http://schemas.microsoft.com/office/drawing/2014/main" xmlns="" id="{3313FD72-AC3F-1C90-45FD-8E9390C6DBA9}"/>
              </a:ext>
            </a:extLst>
          </p:cNvPr>
          <p:cNvCxnSpPr>
            <a:cxnSpLocks/>
          </p:cNvCxnSpPr>
          <p:nvPr/>
        </p:nvCxnSpPr>
        <p:spPr>
          <a:xfrm flipV="1">
            <a:off x="6790933" y="4208975"/>
            <a:ext cx="0" cy="55989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>
            <a:extLst>
              <a:ext uri="{FF2B5EF4-FFF2-40B4-BE49-F238E27FC236}">
                <a16:creationId xmlns:a16="http://schemas.microsoft.com/office/drawing/2014/main" xmlns="" id="{C79DA92D-EA1F-97BA-23CD-4B4F372D7107}"/>
              </a:ext>
            </a:extLst>
          </p:cNvPr>
          <p:cNvCxnSpPr>
            <a:cxnSpLocks/>
          </p:cNvCxnSpPr>
          <p:nvPr/>
        </p:nvCxnSpPr>
        <p:spPr>
          <a:xfrm flipH="1">
            <a:off x="6312721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>
            <a:extLst>
              <a:ext uri="{FF2B5EF4-FFF2-40B4-BE49-F238E27FC236}">
                <a16:creationId xmlns:a16="http://schemas.microsoft.com/office/drawing/2014/main" xmlns="" id="{0D1810C7-A619-BFAC-4280-8D88BCCA3B87}"/>
              </a:ext>
            </a:extLst>
          </p:cNvPr>
          <p:cNvCxnSpPr>
            <a:cxnSpLocks/>
          </p:cNvCxnSpPr>
          <p:nvPr/>
        </p:nvCxnSpPr>
        <p:spPr>
          <a:xfrm>
            <a:off x="3084380" y="2760531"/>
            <a:ext cx="3441066" cy="5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>
            <a:extLst>
              <a:ext uri="{FF2B5EF4-FFF2-40B4-BE49-F238E27FC236}">
                <a16:creationId xmlns:a16="http://schemas.microsoft.com/office/drawing/2014/main" xmlns="" id="{76A09A4E-C4D9-232F-D323-09EE2F49CA32}"/>
              </a:ext>
            </a:extLst>
          </p:cNvPr>
          <p:cNvCxnSpPr>
            <a:cxnSpLocks/>
          </p:cNvCxnSpPr>
          <p:nvPr/>
        </p:nvCxnSpPr>
        <p:spPr>
          <a:xfrm flipV="1">
            <a:off x="3248927" y="1935340"/>
            <a:ext cx="0" cy="9280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ZoneTexte 156">
            <a:extLst>
              <a:ext uri="{FF2B5EF4-FFF2-40B4-BE49-F238E27FC236}">
                <a16:creationId xmlns:a16="http://schemas.microsoft.com/office/drawing/2014/main" xmlns="" id="{BEA87D4D-BFD8-B937-9FE6-79F12E78311B}"/>
              </a:ext>
            </a:extLst>
          </p:cNvPr>
          <p:cNvSpPr txBox="1"/>
          <p:nvPr/>
        </p:nvSpPr>
        <p:spPr>
          <a:xfrm>
            <a:off x="2665822" y="1643191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sp>
        <p:nvSpPr>
          <p:cNvPr id="158" name="ZoneTexte 157">
            <a:extLst>
              <a:ext uri="{FF2B5EF4-FFF2-40B4-BE49-F238E27FC236}">
                <a16:creationId xmlns:a16="http://schemas.microsoft.com/office/drawing/2014/main" xmlns="" id="{2BD62C32-973E-6ABF-0DE4-074B713BBE2F}"/>
              </a:ext>
            </a:extLst>
          </p:cNvPr>
          <p:cNvSpPr txBox="1"/>
          <p:nvPr/>
        </p:nvSpPr>
        <p:spPr>
          <a:xfrm>
            <a:off x="2639960" y="291799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cxnSp>
        <p:nvCxnSpPr>
          <p:cNvPr id="159" name="Connecteur droit 158">
            <a:extLst>
              <a:ext uri="{FF2B5EF4-FFF2-40B4-BE49-F238E27FC236}">
                <a16:creationId xmlns:a16="http://schemas.microsoft.com/office/drawing/2014/main" xmlns="" id="{1F4C1929-A09A-F033-0424-1C071BA4967B}"/>
              </a:ext>
            </a:extLst>
          </p:cNvPr>
          <p:cNvCxnSpPr>
            <a:cxnSpLocks/>
          </p:cNvCxnSpPr>
          <p:nvPr/>
        </p:nvCxnSpPr>
        <p:spPr>
          <a:xfrm>
            <a:off x="3248468" y="2534032"/>
            <a:ext cx="296245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ZoneTexte 161">
            <a:extLst>
              <a:ext uri="{FF2B5EF4-FFF2-40B4-BE49-F238E27FC236}">
                <a16:creationId xmlns:a16="http://schemas.microsoft.com/office/drawing/2014/main" xmlns="" id="{2440F4DA-94FC-A57E-EFF3-4AD1C64579E8}"/>
              </a:ext>
            </a:extLst>
          </p:cNvPr>
          <p:cNvSpPr txBox="1"/>
          <p:nvPr/>
        </p:nvSpPr>
        <p:spPr>
          <a:xfrm>
            <a:off x="6309036" y="2812407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time</a:t>
            </a:r>
            <a:endParaRPr lang="fr-FR" sz="1200" dirty="0"/>
          </a:p>
        </p:txBody>
      </p:sp>
      <p:sp>
        <p:nvSpPr>
          <p:cNvPr id="163" name="ZoneTexte 162">
            <a:extLst>
              <a:ext uri="{FF2B5EF4-FFF2-40B4-BE49-F238E27FC236}">
                <a16:creationId xmlns:a16="http://schemas.microsoft.com/office/drawing/2014/main" xmlns="" id="{88DF70EE-8782-B8F9-3A5C-BFD18E90B8A3}"/>
              </a:ext>
            </a:extLst>
          </p:cNvPr>
          <p:cNvSpPr txBox="1"/>
          <p:nvPr/>
        </p:nvSpPr>
        <p:spPr>
          <a:xfrm>
            <a:off x="6964457" y="4792595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time</a:t>
            </a:r>
            <a:endParaRPr lang="fr-FR" sz="1200" dirty="0"/>
          </a:p>
        </p:txBody>
      </p:sp>
      <p:pic>
        <p:nvPicPr>
          <p:cNvPr id="56" name="Graphique 55" descr="Pensée scientifique contour">
            <a:extLst>
              <a:ext uri="{FF2B5EF4-FFF2-40B4-BE49-F238E27FC236}">
                <a16:creationId xmlns:a16="http://schemas.microsoft.com/office/drawing/2014/main" xmlns="" id="{FEA145CA-E969-603F-0467-389C98601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87388" y="3389262"/>
            <a:ext cx="676436" cy="676436"/>
          </a:xfrm>
          <a:prstGeom prst="rect">
            <a:avLst/>
          </a:prstGeom>
        </p:spPr>
      </p:pic>
      <p:sp>
        <p:nvSpPr>
          <p:cNvPr id="83" name="Titre 1">
            <a:extLst>
              <a:ext uri="{FF2B5EF4-FFF2-40B4-BE49-F238E27FC236}">
                <a16:creationId xmlns:a16="http://schemas.microsoft.com/office/drawing/2014/main" xmlns="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 smtClean="0"/>
              <a:t>Photodétection</a:t>
            </a:r>
            <a:r>
              <a:rPr lang="fr-FR" dirty="0" smtClean="0"/>
              <a:t> / Capteur CMOS</a:t>
            </a:r>
            <a:endParaRPr lang="fr-FR" dirty="0"/>
          </a:p>
        </p:txBody>
      </p:sp>
      <p:pic>
        <p:nvPicPr>
          <p:cNvPr id="84" name="Image 8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xmlns="" id="{64DF7E2A-50EF-13C0-C1A5-C6EE46E0A9E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84" y="171029"/>
            <a:ext cx="1646143" cy="1097428"/>
          </a:xfrm>
          <a:prstGeom prst="rect">
            <a:avLst/>
          </a:prstGeom>
        </p:spPr>
      </p:pic>
      <p:cxnSp>
        <p:nvCxnSpPr>
          <p:cNvPr id="85" name="Connecteur droit 84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6" name="ZoneTexte 85">
            <a:extLst>
              <a:ext uri="{FF2B5EF4-FFF2-40B4-BE49-F238E27FC236}">
                <a16:creationId xmlns:a16="http://schemas.microsoft.com/office/drawing/2014/main" xmlns="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 smtClean="0">
                <a:solidFill>
                  <a:srgbClr val="222268"/>
                </a:solidFill>
                <a:latin typeface="+mj-lt"/>
              </a:rPr>
              <a:t>Intégration de lumière</a:t>
            </a:r>
            <a:endParaRPr lang="fr-FR" sz="1800" b="1" dirty="0">
              <a:solidFill>
                <a:srgbClr val="222268"/>
              </a:solidFill>
              <a:latin typeface="+mj-lt"/>
            </a:endParaRPr>
          </a:p>
        </p:txBody>
      </p:sp>
      <p:pic>
        <p:nvPicPr>
          <p:cNvPr id="87" name="Image 8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495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4E8D39F-1C25-BABC-5433-2AD0FA299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CAAD072-E002-8C0C-DB92-75BD17840E2C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xmlns="" id="{72E3B7E1-8076-C5DA-532E-4F76EDC94224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Exposure</a:t>
            </a:r>
            <a:r>
              <a:rPr lang="fr-FR" dirty="0"/>
              <a:t> Time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xmlns="" id="{50F29821-AABF-9D06-FEA1-834DEA0F223B}"/>
              </a:ext>
            </a:extLst>
          </p:cNvPr>
          <p:cNvSpPr txBox="1"/>
          <p:nvPr/>
        </p:nvSpPr>
        <p:spPr>
          <a:xfrm>
            <a:off x="7735177" y="2321996"/>
            <a:ext cx="321607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0" i="0" dirty="0">
                <a:effectLst/>
                <a:latin typeface="+mj-lt"/>
              </a:rPr>
              <a:t>Duration for which the </a:t>
            </a:r>
            <a:r>
              <a:rPr lang="en-US" b="1" i="0" dirty="0">
                <a:effectLst/>
                <a:latin typeface="+mj-lt"/>
              </a:rPr>
              <a:t>camera’s sensor is exposed to light</a:t>
            </a:r>
            <a:r>
              <a:rPr lang="en-US" b="0" i="0" dirty="0">
                <a:effectLst/>
                <a:latin typeface="+mj-lt"/>
              </a:rPr>
              <a:t>, when capturing an image.</a:t>
            </a:r>
          </a:p>
          <a:p>
            <a:pPr marR="0" algn="just"/>
            <a:endParaRPr lang="en-US" sz="2000" u="none" strike="noStrike" dirty="0">
              <a:solidFill>
                <a:prstClr val="black"/>
              </a:solidFill>
              <a:latin typeface="+mj-lt"/>
            </a:endParaRPr>
          </a:p>
          <a:p>
            <a:pPr marR="0" algn="just"/>
            <a:endParaRPr lang="en-US" sz="2000" u="none" strike="noStrike" dirty="0">
              <a:solidFill>
                <a:prstClr val="black"/>
              </a:solidFill>
              <a:latin typeface="+mj-lt"/>
            </a:endParaRPr>
          </a:p>
          <a:p>
            <a:pPr marR="0" algn="just"/>
            <a:r>
              <a:rPr lang="en-US" b="0" i="1" dirty="0">
                <a:effectLst/>
                <a:latin typeface="+mj-lt"/>
              </a:rPr>
              <a:t>This parameter determines the amount of light collected.</a:t>
            </a:r>
          </a:p>
          <a:p>
            <a:pPr marR="0" algn="just"/>
            <a:endParaRPr lang="en-US" b="0" i="1" dirty="0">
              <a:effectLst/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35FBC6F2-867B-A610-DF62-4D4BCAC5BBBB}"/>
              </a:ext>
            </a:extLst>
          </p:cNvPr>
          <p:cNvSpPr>
            <a:spLocks/>
          </p:cNvSpPr>
          <p:nvPr/>
        </p:nvSpPr>
        <p:spPr>
          <a:xfrm>
            <a:off x="608161" y="5229200"/>
            <a:ext cx="7271915" cy="134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CFEABAD-C542-32BA-8D50-1230F7489B73}"/>
              </a:ext>
            </a:extLst>
          </p:cNvPr>
          <p:cNvSpPr/>
          <p:nvPr/>
        </p:nvSpPr>
        <p:spPr>
          <a:xfrm>
            <a:off x="1586067" y="5502560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Sensor</a:t>
            </a:r>
            <a:endParaRPr lang="fr-FR" dirty="0"/>
          </a:p>
          <a:p>
            <a:pPr algn="ctr"/>
            <a:r>
              <a:rPr lang="fr-FR" sz="1050" dirty="0"/>
              <a:t>Photodiode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xmlns="" id="{49382B12-8B89-86FD-0A7C-B5783C4F4830}"/>
              </a:ext>
            </a:extLst>
          </p:cNvPr>
          <p:cNvCxnSpPr>
            <a:cxnSpLocks/>
          </p:cNvCxnSpPr>
          <p:nvPr/>
        </p:nvCxnSpPr>
        <p:spPr>
          <a:xfrm>
            <a:off x="1077814" y="5843880"/>
            <a:ext cx="46433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xmlns="" id="{7A605A14-AB7C-7961-A60C-479050FB31FD}"/>
              </a:ext>
            </a:extLst>
          </p:cNvPr>
          <p:cNvSpPr txBox="1"/>
          <p:nvPr/>
        </p:nvSpPr>
        <p:spPr>
          <a:xfrm>
            <a:off x="613476" y="5363014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xmlns="" id="{0E6ADF37-4E55-DDD9-2B7D-2EEDEEED609E}"/>
              </a:ext>
            </a:extLst>
          </p:cNvPr>
          <p:cNvCxnSpPr>
            <a:cxnSpLocks/>
          </p:cNvCxnSpPr>
          <p:nvPr/>
        </p:nvCxnSpPr>
        <p:spPr>
          <a:xfrm>
            <a:off x="2665822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xmlns="" id="{6D784A0F-3CDE-5360-F88A-2FD58D64A694}"/>
              </a:ext>
            </a:extLst>
          </p:cNvPr>
          <p:cNvSpPr txBox="1"/>
          <p:nvPr/>
        </p:nvSpPr>
        <p:spPr>
          <a:xfrm>
            <a:off x="2578885" y="5377269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F5DCA128-977B-8784-075C-2608A1B02A42}"/>
              </a:ext>
            </a:extLst>
          </p:cNvPr>
          <p:cNvSpPr/>
          <p:nvPr/>
        </p:nvSpPr>
        <p:spPr>
          <a:xfrm>
            <a:off x="3557288" y="5503145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Capacitor</a:t>
            </a:r>
            <a:endParaRPr lang="fr-FR" sz="800" dirty="0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xmlns="" id="{2A33B03D-BE1B-DD70-035E-517245701CB9}"/>
              </a:ext>
            </a:extLst>
          </p:cNvPr>
          <p:cNvCxnSpPr>
            <a:cxnSpLocks/>
          </p:cNvCxnSpPr>
          <p:nvPr/>
        </p:nvCxnSpPr>
        <p:spPr>
          <a:xfrm>
            <a:off x="4628734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xmlns="" id="{65F72A59-53B2-5584-77DD-A343C32D1D3F}"/>
              </a:ext>
            </a:extLst>
          </p:cNvPr>
          <p:cNvSpPr txBox="1"/>
          <p:nvPr/>
        </p:nvSpPr>
        <p:spPr>
          <a:xfrm>
            <a:off x="4544294" y="5402668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D2248C7F-2463-2D4A-DDAF-3856E8354CCD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240EC528-124A-90C7-1C0A-7EE2F7F7A3CA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5F635BA8-CCEC-5BCA-8675-5C0338AEE21D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3F08051D-0D3C-C612-4555-2CAC741991F4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A0642C4A-BF6F-1318-6708-4F233F14EC39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DC99DC2F-0368-27E9-6D87-C90F866D2543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A1C7864E-2B4A-3343-1383-290F1BBC25FE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B1843610-2AC4-267A-F58C-7F6DB9394F38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0890F8CD-4EF2-1468-096A-63598C7CD5CC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62648264-A763-B47B-E4E0-769C9BB26B86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A223775B-9C80-E5F2-8326-5FC33BD0A0B9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781DA8F8-87F7-69CE-0B9A-D7231D367469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F01CD845-9B90-0439-F44E-53AE35260F1B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CC5E0FF1-E3E5-D86A-8545-C62C2A94C0A6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CC687654-6D4F-FB9B-80E0-A1249FDF24A3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B599DB01-7F10-0E7B-962B-54A47E56CD6F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7B586DC5-6572-D30E-A24E-FA2A617B1DFE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C1A9829E-FCC6-E29E-E818-998B38E6D319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96AC27C9-B6B7-A2BA-B4D6-AA9CA7642A96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310178AF-5899-1375-E35B-AE5862225454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1B9BD961-EA4D-4E1B-F7D1-6C95919D0558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BB5BC200-E364-6708-AE98-3EFD663F1EA6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7C2201BC-9EAD-4EF9-AE3C-AE8F0EE72C60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xmlns="" id="{F8EA169B-32EC-7278-E79F-37CF736B8855}"/>
              </a:ext>
            </a:extLst>
          </p:cNvPr>
          <p:cNvSpPr txBox="1"/>
          <p:nvPr/>
        </p:nvSpPr>
        <p:spPr>
          <a:xfrm>
            <a:off x="1007231" y="1623751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xmlns="" id="{22F9EE2B-1D1D-B13B-95E3-94802746E325}"/>
              </a:ext>
            </a:extLst>
          </p:cNvPr>
          <p:cNvSpPr txBox="1"/>
          <p:nvPr/>
        </p:nvSpPr>
        <p:spPr>
          <a:xfrm rot="16200000">
            <a:off x="536625" y="2251403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99EF07F7-3117-D2A2-FBDC-CA1E3CC88E5F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Flèche : droite 52">
            <a:extLst>
              <a:ext uri="{FF2B5EF4-FFF2-40B4-BE49-F238E27FC236}">
                <a16:creationId xmlns:a16="http://schemas.microsoft.com/office/drawing/2014/main" xmlns="" id="{29A15D34-4937-54F9-5982-64F3D587B886}"/>
              </a:ext>
            </a:extLst>
          </p:cNvPr>
          <p:cNvSpPr/>
          <p:nvPr/>
        </p:nvSpPr>
        <p:spPr>
          <a:xfrm rot="19072839">
            <a:off x="889254" y="6157530"/>
            <a:ext cx="438912" cy="30666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Flèche : droite 53">
            <a:extLst>
              <a:ext uri="{FF2B5EF4-FFF2-40B4-BE49-F238E27FC236}">
                <a16:creationId xmlns:a16="http://schemas.microsoft.com/office/drawing/2014/main" xmlns="" id="{4D7DE774-F3DD-7BA1-6409-11D6037B642C}"/>
              </a:ext>
            </a:extLst>
          </p:cNvPr>
          <p:cNvSpPr/>
          <p:nvPr/>
        </p:nvSpPr>
        <p:spPr>
          <a:xfrm rot="19072839">
            <a:off x="2820861" y="6157529"/>
            <a:ext cx="438912" cy="30666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3EF1281-88A9-9BF1-1AD4-6474E8F6986B}"/>
              </a:ext>
            </a:extLst>
          </p:cNvPr>
          <p:cNvSpPr/>
          <p:nvPr/>
        </p:nvSpPr>
        <p:spPr>
          <a:xfrm>
            <a:off x="5532628" y="5502559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xmlns="" id="{B8E6A1D8-1FFC-CD8F-9F50-8B9E4098087C}"/>
              </a:ext>
            </a:extLst>
          </p:cNvPr>
          <p:cNvCxnSpPr>
            <a:cxnSpLocks/>
          </p:cNvCxnSpPr>
          <p:nvPr/>
        </p:nvCxnSpPr>
        <p:spPr>
          <a:xfrm>
            <a:off x="6599270" y="5843878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395D5F1A-BAC1-9551-A73B-2A9B33CB0BDD}"/>
              </a:ext>
            </a:extLst>
          </p:cNvPr>
          <p:cNvSpPr txBox="1"/>
          <p:nvPr/>
        </p:nvSpPr>
        <p:spPr>
          <a:xfrm>
            <a:off x="6567088" y="5402667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xmlns="" id="{BE9B1D1F-58C2-C5FF-5E3D-343AB77DC5F7}"/>
              </a:ext>
            </a:extLst>
          </p:cNvPr>
          <p:cNvSpPr txBox="1"/>
          <p:nvPr/>
        </p:nvSpPr>
        <p:spPr>
          <a:xfrm>
            <a:off x="8373018" y="4518224"/>
            <a:ext cx="258590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1400" b="1" i="1" u="none" strike="noStrike" dirty="0">
                <a:solidFill>
                  <a:prstClr val="black"/>
                </a:solidFill>
                <a:latin typeface="+mj-lt"/>
              </a:rPr>
              <a:t>i.e. the amount of collected charges coming from the sensor stored in a capacitor</a:t>
            </a:r>
            <a:endParaRPr lang="fr-FR" sz="1400" b="1" i="1" u="none" strike="noStrike" dirty="0">
              <a:solidFill>
                <a:prstClr val="black"/>
              </a:solidFill>
              <a:latin typeface="+mj-lt"/>
            </a:endParaRP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xmlns="" id="{1EBA7F40-6373-C422-C18E-B59215258573}"/>
              </a:ext>
            </a:extLst>
          </p:cNvPr>
          <p:cNvCxnSpPr>
            <a:cxnSpLocks/>
          </p:cNvCxnSpPr>
          <p:nvPr/>
        </p:nvCxnSpPr>
        <p:spPr>
          <a:xfrm flipV="1">
            <a:off x="3249614" y="3212976"/>
            <a:ext cx="0" cy="17103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xmlns="" id="{CC775FD5-46E3-DD02-14AD-ABC28ACE9744}"/>
              </a:ext>
            </a:extLst>
          </p:cNvPr>
          <p:cNvCxnSpPr>
            <a:cxnSpLocks/>
          </p:cNvCxnSpPr>
          <p:nvPr/>
        </p:nvCxnSpPr>
        <p:spPr>
          <a:xfrm>
            <a:off x="3084380" y="4771801"/>
            <a:ext cx="43566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xmlns="" id="{CDAC3B2A-EA6A-8A83-F932-6630B846792C}"/>
              </a:ext>
            </a:extLst>
          </p:cNvPr>
          <p:cNvCxnSpPr>
            <a:cxnSpLocks/>
          </p:cNvCxnSpPr>
          <p:nvPr/>
        </p:nvCxnSpPr>
        <p:spPr>
          <a:xfrm flipV="1">
            <a:off x="3486434" y="4200338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xmlns="" id="{317E0804-063B-F0BB-14B7-23E2819C17D5}"/>
              </a:ext>
            </a:extLst>
          </p:cNvPr>
          <p:cNvCxnSpPr>
            <a:cxnSpLocks/>
          </p:cNvCxnSpPr>
          <p:nvPr/>
        </p:nvCxnSpPr>
        <p:spPr>
          <a:xfrm flipH="1">
            <a:off x="3507561" y="4866122"/>
            <a:ext cx="743878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xmlns="" id="{8D1A6B09-6ED1-6D8A-823B-A52541693A4D}"/>
              </a:ext>
            </a:extLst>
          </p:cNvPr>
          <p:cNvCxnSpPr>
            <a:cxnSpLocks/>
          </p:cNvCxnSpPr>
          <p:nvPr/>
        </p:nvCxnSpPr>
        <p:spPr>
          <a:xfrm flipH="1">
            <a:off x="3477063" y="352004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xmlns="" id="{85E32139-1604-E2F8-8DBA-5D5E0094C423}"/>
              </a:ext>
            </a:extLst>
          </p:cNvPr>
          <p:cNvCxnSpPr>
            <a:cxnSpLocks/>
          </p:cNvCxnSpPr>
          <p:nvPr/>
        </p:nvCxnSpPr>
        <p:spPr>
          <a:xfrm flipH="1">
            <a:off x="4266967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xmlns="" id="{22AEAA9E-4D6D-6E88-84B4-F04BD7B66DA6}"/>
              </a:ext>
            </a:extLst>
          </p:cNvPr>
          <p:cNvCxnSpPr>
            <a:cxnSpLocks/>
          </p:cNvCxnSpPr>
          <p:nvPr/>
        </p:nvCxnSpPr>
        <p:spPr>
          <a:xfrm>
            <a:off x="4262481" y="4200338"/>
            <a:ext cx="47593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Flèche : droite 124">
            <a:extLst>
              <a:ext uri="{FF2B5EF4-FFF2-40B4-BE49-F238E27FC236}">
                <a16:creationId xmlns:a16="http://schemas.microsoft.com/office/drawing/2014/main" xmlns="" id="{FF46D7AC-545F-8371-971A-EC2ADC7113F8}"/>
              </a:ext>
            </a:extLst>
          </p:cNvPr>
          <p:cNvSpPr/>
          <p:nvPr/>
        </p:nvSpPr>
        <p:spPr>
          <a:xfrm rot="19072839">
            <a:off x="4681571" y="6166317"/>
            <a:ext cx="438912" cy="306666"/>
          </a:xfrm>
          <a:prstGeom prst="rightArrow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7" name="Connecteur droit 126">
            <a:extLst>
              <a:ext uri="{FF2B5EF4-FFF2-40B4-BE49-F238E27FC236}">
                <a16:creationId xmlns:a16="http://schemas.microsoft.com/office/drawing/2014/main" xmlns="" id="{2807DE80-7499-0B81-B0A4-0EC2F98FEF79}"/>
              </a:ext>
            </a:extLst>
          </p:cNvPr>
          <p:cNvCxnSpPr>
            <a:cxnSpLocks/>
          </p:cNvCxnSpPr>
          <p:nvPr/>
        </p:nvCxnSpPr>
        <p:spPr>
          <a:xfrm flipH="1">
            <a:off x="4738412" y="3544721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>
            <a:extLst>
              <a:ext uri="{FF2B5EF4-FFF2-40B4-BE49-F238E27FC236}">
                <a16:creationId xmlns:a16="http://schemas.microsoft.com/office/drawing/2014/main" xmlns="" id="{DCB0E8AB-7F07-A732-DF56-03D1D73003E3}"/>
              </a:ext>
            </a:extLst>
          </p:cNvPr>
          <p:cNvCxnSpPr>
            <a:cxnSpLocks/>
          </p:cNvCxnSpPr>
          <p:nvPr/>
        </p:nvCxnSpPr>
        <p:spPr>
          <a:xfrm flipH="1">
            <a:off x="4270045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ZoneTexte 131">
            <a:extLst>
              <a:ext uri="{FF2B5EF4-FFF2-40B4-BE49-F238E27FC236}">
                <a16:creationId xmlns:a16="http://schemas.microsoft.com/office/drawing/2014/main" xmlns="" id="{C69DA56B-E0C0-4887-748B-938D4A8C0504}"/>
              </a:ext>
            </a:extLst>
          </p:cNvPr>
          <p:cNvSpPr txBox="1"/>
          <p:nvPr/>
        </p:nvSpPr>
        <p:spPr>
          <a:xfrm>
            <a:off x="3457418" y="3456627"/>
            <a:ext cx="15350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integration</a:t>
            </a:r>
            <a:endParaRPr lang="fr-FR" sz="1050" dirty="0"/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xmlns="" id="{87C0A787-1A3A-9FBD-0E51-E9B0D6D555EC}"/>
              </a:ext>
            </a:extLst>
          </p:cNvPr>
          <p:cNvSpPr txBox="1"/>
          <p:nvPr/>
        </p:nvSpPr>
        <p:spPr>
          <a:xfrm>
            <a:off x="4262481" y="3674006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read</a:t>
            </a:r>
            <a:endParaRPr lang="fr-FR" sz="1050" dirty="0"/>
          </a:p>
        </p:txBody>
      </p:sp>
      <p:sp>
        <p:nvSpPr>
          <p:cNvPr id="134" name="ZoneTexte 133">
            <a:extLst>
              <a:ext uri="{FF2B5EF4-FFF2-40B4-BE49-F238E27FC236}">
                <a16:creationId xmlns:a16="http://schemas.microsoft.com/office/drawing/2014/main" xmlns="" id="{F557C063-EFD6-4FA9-FFA8-A4173BBE9B25}"/>
              </a:ext>
            </a:extLst>
          </p:cNvPr>
          <p:cNvSpPr txBox="1"/>
          <p:nvPr/>
        </p:nvSpPr>
        <p:spPr>
          <a:xfrm rot="16200000">
            <a:off x="4421441" y="3258457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reset</a:t>
            </a:r>
            <a:endParaRPr lang="fr-FR" sz="1050" dirty="0"/>
          </a:p>
        </p:txBody>
      </p:sp>
      <p:cxnSp>
        <p:nvCxnSpPr>
          <p:cNvPr id="135" name="Connecteur droit 134">
            <a:extLst>
              <a:ext uri="{FF2B5EF4-FFF2-40B4-BE49-F238E27FC236}">
                <a16:creationId xmlns:a16="http://schemas.microsoft.com/office/drawing/2014/main" xmlns="" id="{B11125EB-CA13-9034-C6F7-A2E42B97DD7E}"/>
              </a:ext>
            </a:extLst>
          </p:cNvPr>
          <p:cNvCxnSpPr>
            <a:cxnSpLocks/>
          </p:cNvCxnSpPr>
          <p:nvPr/>
        </p:nvCxnSpPr>
        <p:spPr>
          <a:xfrm flipH="1">
            <a:off x="4882175" y="353993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xmlns="" id="{359D1817-6B98-F336-2F8C-268B0BC21BA1}"/>
              </a:ext>
            </a:extLst>
          </p:cNvPr>
          <p:cNvCxnSpPr>
            <a:cxnSpLocks/>
          </p:cNvCxnSpPr>
          <p:nvPr/>
        </p:nvCxnSpPr>
        <p:spPr>
          <a:xfrm>
            <a:off x="4738412" y="4749302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>
            <a:extLst>
              <a:ext uri="{FF2B5EF4-FFF2-40B4-BE49-F238E27FC236}">
                <a16:creationId xmlns:a16="http://schemas.microsoft.com/office/drawing/2014/main" xmlns="" id="{57B73220-922F-3938-71B4-1D2A993D0E06}"/>
              </a:ext>
            </a:extLst>
          </p:cNvPr>
          <p:cNvCxnSpPr>
            <a:cxnSpLocks/>
          </p:cNvCxnSpPr>
          <p:nvPr/>
        </p:nvCxnSpPr>
        <p:spPr>
          <a:xfrm flipV="1">
            <a:off x="4745507" y="4200338"/>
            <a:ext cx="0" cy="55989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avec flèche 140">
            <a:extLst>
              <a:ext uri="{FF2B5EF4-FFF2-40B4-BE49-F238E27FC236}">
                <a16:creationId xmlns:a16="http://schemas.microsoft.com/office/drawing/2014/main" xmlns="" id="{54641962-1A69-9B8F-F60D-95E0856D3547}"/>
              </a:ext>
            </a:extLst>
          </p:cNvPr>
          <p:cNvCxnSpPr>
            <a:cxnSpLocks/>
          </p:cNvCxnSpPr>
          <p:nvPr/>
        </p:nvCxnSpPr>
        <p:spPr>
          <a:xfrm flipH="1">
            <a:off x="4901027" y="4866122"/>
            <a:ext cx="1410997" cy="1231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>
            <a:extLst>
              <a:ext uri="{FF2B5EF4-FFF2-40B4-BE49-F238E27FC236}">
                <a16:creationId xmlns:a16="http://schemas.microsoft.com/office/drawing/2014/main" xmlns="" id="{39E60739-A05C-7190-E078-5357730F31FF}"/>
              </a:ext>
            </a:extLst>
          </p:cNvPr>
          <p:cNvCxnSpPr>
            <a:cxnSpLocks/>
          </p:cNvCxnSpPr>
          <p:nvPr/>
        </p:nvCxnSpPr>
        <p:spPr>
          <a:xfrm flipV="1">
            <a:off x="4890678" y="4208975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>
            <a:extLst>
              <a:ext uri="{FF2B5EF4-FFF2-40B4-BE49-F238E27FC236}">
                <a16:creationId xmlns:a16="http://schemas.microsoft.com/office/drawing/2014/main" xmlns="" id="{042E290A-9C31-97E2-55E9-47EC2A880E6F}"/>
              </a:ext>
            </a:extLst>
          </p:cNvPr>
          <p:cNvCxnSpPr>
            <a:cxnSpLocks/>
          </p:cNvCxnSpPr>
          <p:nvPr/>
        </p:nvCxnSpPr>
        <p:spPr>
          <a:xfrm flipH="1">
            <a:off x="6312024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144">
            <a:extLst>
              <a:ext uri="{FF2B5EF4-FFF2-40B4-BE49-F238E27FC236}">
                <a16:creationId xmlns:a16="http://schemas.microsoft.com/office/drawing/2014/main" xmlns="" id="{5690FE64-D532-6D02-F652-D7EC4208D51C}"/>
              </a:ext>
            </a:extLst>
          </p:cNvPr>
          <p:cNvCxnSpPr>
            <a:cxnSpLocks/>
          </p:cNvCxnSpPr>
          <p:nvPr/>
        </p:nvCxnSpPr>
        <p:spPr>
          <a:xfrm flipH="1">
            <a:off x="6788183" y="3553358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145">
            <a:extLst>
              <a:ext uri="{FF2B5EF4-FFF2-40B4-BE49-F238E27FC236}">
                <a16:creationId xmlns:a16="http://schemas.microsoft.com/office/drawing/2014/main" xmlns="" id="{2696790B-B3FF-C5C7-B330-F7C44445F10C}"/>
              </a:ext>
            </a:extLst>
          </p:cNvPr>
          <p:cNvCxnSpPr>
            <a:cxnSpLocks/>
          </p:cNvCxnSpPr>
          <p:nvPr/>
        </p:nvCxnSpPr>
        <p:spPr>
          <a:xfrm flipH="1">
            <a:off x="6931946" y="3548572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146">
            <a:extLst>
              <a:ext uri="{FF2B5EF4-FFF2-40B4-BE49-F238E27FC236}">
                <a16:creationId xmlns:a16="http://schemas.microsoft.com/office/drawing/2014/main" xmlns="" id="{07D9FA65-0D93-2AD7-3CF6-3115952E5267}"/>
              </a:ext>
            </a:extLst>
          </p:cNvPr>
          <p:cNvCxnSpPr>
            <a:cxnSpLocks/>
          </p:cNvCxnSpPr>
          <p:nvPr/>
        </p:nvCxnSpPr>
        <p:spPr>
          <a:xfrm>
            <a:off x="6783838" y="4757939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147">
            <a:extLst>
              <a:ext uri="{FF2B5EF4-FFF2-40B4-BE49-F238E27FC236}">
                <a16:creationId xmlns:a16="http://schemas.microsoft.com/office/drawing/2014/main" xmlns="" id="{24779BBA-90CD-38D3-4403-6B2197A087A3}"/>
              </a:ext>
            </a:extLst>
          </p:cNvPr>
          <p:cNvCxnSpPr>
            <a:cxnSpLocks/>
          </p:cNvCxnSpPr>
          <p:nvPr/>
        </p:nvCxnSpPr>
        <p:spPr>
          <a:xfrm flipV="1">
            <a:off x="6790933" y="3718237"/>
            <a:ext cx="328" cy="1050629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>
            <a:extLst>
              <a:ext uri="{FF2B5EF4-FFF2-40B4-BE49-F238E27FC236}">
                <a16:creationId xmlns:a16="http://schemas.microsoft.com/office/drawing/2014/main" xmlns="" id="{1AA7FE32-1707-854C-AAAD-9CDC764C650F}"/>
              </a:ext>
            </a:extLst>
          </p:cNvPr>
          <p:cNvCxnSpPr>
            <a:cxnSpLocks/>
          </p:cNvCxnSpPr>
          <p:nvPr/>
        </p:nvCxnSpPr>
        <p:spPr>
          <a:xfrm flipH="1">
            <a:off x="6312721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>
            <a:extLst>
              <a:ext uri="{FF2B5EF4-FFF2-40B4-BE49-F238E27FC236}">
                <a16:creationId xmlns:a16="http://schemas.microsoft.com/office/drawing/2014/main" xmlns="" id="{A08662E4-A829-98A4-747B-43A430167C6D}"/>
              </a:ext>
            </a:extLst>
          </p:cNvPr>
          <p:cNvCxnSpPr>
            <a:cxnSpLocks/>
          </p:cNvCxnSpPr>
          <p:nvPr/>
        </p:nvCxnSpPr>
        <p:spPr>
          <a:xfrm>
            <a:off x="3084380" y="2760531"/>
            <a:ext cx="3441066" cy="5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>
            <a:extLst>
              <a:ext uri="{FF2B5EF4-FFF2-40B4-BE49-F238E27FC236}">
                <a16:creationId xmlns:a16="http://schemas.microsoft.com/office/drawing/2014/main" xmlns="" id="{61CD58D0-82D9-B8E5-0E6F-9A067167E0C7}"/>
              </a:ext>
            </a:extLst>
          </p:cNvPr>
          <p:cNvCxnSpPr>
            <a:cxnSpLocks/>
          </p:cNvCxnSpPr>
          <p:nvPr/>
        </p:nvCxnSpPr>
        <p:spPr>
          <a:xfrm flipV="1">
            <a:off x="3248927" y="1935340"/>
            <a:ext cx="0" cy="9280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ZoneTexte 156">
            <a:extLst>
              <a:ext uri="{FF2B5EF4-FFF2-40B4-BE49-F238E27FC236}">
                <a16:creationId xmlns:a16="http://schemas.microsoft.com/office/drawing/2014/main" xmlns="" id="{46AC216A-73A5-C4CC-C7A2-6EA76F13477F}"/>
              </a:ext>
            </a:extLst>
          </p:cNvPr>
          <p:cNvSpPr txBox="1"/>
          <p:nvPr/>
        </p:nvSpPr>
        <p:spPr>
          <a:xfrm>
            <a:off x="2665822" y="1643191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sp>
        <p:nvSpPr>
          <p:cNvPr id="158" name="ZoneTexte 157">
            <a:extLst>
              <a:ext uri="{FF2B5EF4-FFF2-40B4-BE49-F238E27FC236}">
                <a16:creationId xmlns:a16="http://schemas.microsoft.com/office/drawing/2014/main" xmlns="" id="{F98AA2A3-584E-BCCF-053E-24249D127CD2}"/>
              </a:ext>
            </a:extLst>
          </p:cNvPr>
          <p:cNvSpPr txBox="1"/>
          <p:nvPr/>
        </p:nvSpPr>
        <p:spPr>
          <a:xfrm>
            <a:off x="2639960" y="291799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cxnSp>
        <p:nvCxnSpPr>
          <p:cNvPr id="159" name="Connecteur droit 158">
            <a:extLst>
              <a:ext uri="{FF2B5EF4-FFF2-40B4-BE49-F238E27FC236}">
                <a16:creationId xmlns:a16="http://schemas.microsoft.com/office/drawing/2014/main" xmlns="" id="{ED469087-600B-0CD3-1D6B-803EA50DD6FF}"/>
              </a:ext>
            </a:extLst>
          </p:cNvPr>
          <p:cNvCxnSpPr>
            <a:cxnSpLocks/>
          </p:cNvCxnSpPr>
          <p:nvPr/>
        </p:nvCxnSpPr>
        <p:spPr>
          <a:xfrm>
            <a:off x="3248468" y="2534032"/>
            <a:ext cx="296245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ZoneTexte 161">
            <a:extLst>
              <a:ext uri="{FF2B5EF4-FFF2-40B4-BE49-F238E27FC236}">
                <a16:creationId xmlns:a16="http://schemas.microsoft.com/office/drawing/2014/main" xmlns="" id="{E4834E2B-48EC-1C46-C3F4-5FC167C74D69}"/>
              </a:ext>
            </a:extLst>
          </p:cNvPr>
          <p:cNvSpPr txBox="1"/>
          <p:nvPr/>
        </p:nvSpPr>
        <p:spPr>
          <a:xfrm>
            <a:off x="6309036" y="2812407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time</a:t>
            </a:r>
            <a:endParaRPr lang="fr-FR" sz="1200" dirty="0"/>
          </a:p>
        </p:txBody>
      </p:sp>
      <p:sp>
        <p:nvSpPr>
          <p:cNvPr id="163" name="ZoneTexte 162">
            <a:extLst>
              <a:ext uri="{FF2B5EF4-FFF2-40B4-BE49-F238E27FC236}">
                <a16:creationId xmlns:a16="http://schemas.microsoft.com/office/drawing/2014/main" xmlns="" id="{52CC47C1-4A50-8ABF-A041-F657113D5EF0}"/>
              </a:ext>
            </a:extLst>
          </p:cNvPr>
          <p:cNvSpPr txBox="1"/>
          <p:nvPr/>
        </p:nvSpPr>
        <p:spPr>
          <a:xfrm>
            <a:off x="6964457" y="4792595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time</a:t>
            </a:r>
            <a:endParaRPr lang="fr-FR" sz="1200" dirty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xmlns="" id="{B3B182DB-05CA-E315-7194-E3E6B0B443DF}"/>
              </a:ext>
            </a:extLst>
          </p:cNvPr>
          <p:cNvCxnSpPr>
            <a:cxnSpLocks/>
          </p:cNvCxnSpPr>
          <p:nvPr/>
        </p:nvCxnSpPr>
        <p:spPr>
          <a:xfrm flipV="1">
            <a:off x="5548906" y="3742011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xmlns="" id="{9161CE54-5406-A6C1-9BEB-D82D3551553F}"/>
              </a:ext>
            </a:extLst>
          </p:cNvPr>
          <p:cNvCxnSpPr>
            <a:cxnSpLocks/>
          </p:cNvCxnSpPr>
          <p:nvPr/>
        </p:nvCxnSpPr>
        <p:spPr>
          <a:xfrm>
            <a:off x="6312024" y="3744000"/>
            <a:ext cx="47593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itre 1">
            <a:extLst>
              <a:ext uri="{FF2B5EF4-FFF2-40B4-BE49-F238E27FC236}">
                <a16:creationId xmlns:a16="http://schemas.microsoft.com/office/drawing/2014/main" xmlns="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 smtClean="0"/>
              <a:t>Photodétection</a:t>
            </a:r>
            <a:r>
              <a:rPr lang="fr-FR" dirty="0" smtClean="0"/>
              <a:t> / Capteur CMOS</a:t>
            </a:r>
            <a:endParaRPr lang="fr-FR" dirty="0"/>
          </a:p>
        </p:txBody>
      </p:sp>
      <p:pic>
        <p:nvPicPr>
          <p:cNvPr id="85" name="Image 8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xmlns="" id="{64DF7E2A-50EF-13C0-C1A5-C6EE46E0A9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84" y="171029"/>
            <a:ext cx="1646143" cy="1097428"/>
          </a:xfrm>
          <a:prstGeom prst="rect">
            <a:avLst/>
          </a:prstGeom>
        </p:spPr>
      </p:pic>
      <p:cxnSp>
        <p:nvCxnSpPr>
          <p:cNvPr id="86" name="Connecteur droit 8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7" name="ZoneTexte 86">
            <a:extLst>
              <a:ext uri="{FF2B5EF4-FFF2-40B4-BE49-F238E27FC236}">
                <a16:creationId xmlns:a16="http://schemas.microsoft.com/office/drawing/2014/main" xmlns="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 smtClean="0">
                <a:solidFill>
                  <a:srgbClr val="222268"/>
                </a:solidFill>
                <a:latin typeface="+mj-lt"/>
              </a:rPr>
              <a:t>Intégration de lumière</a:t>
            </a:r>
            <a:endParaRPr lang="fr-FR" sz="1800" b="1" dirty="0">
              <a:solidFill>
                <a:srgbClr val="222268"/>
              </a:solidFill>
              <a:latin typeface="+mj-lt"/>
            </a:endParaRPr>
          </a:p>
        </p:txBody>
      </p:sp>
      <p:pic>
        <p:nvPicPr>
          <p:cNvPr id="89" name="Image 8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990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C2F893C-F5D8-D88F-D847-E5387DA40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F3D7FA7-86B6-BD4D-F8A4-7AC8260934B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xmlns="" id="{72A9A051-9A9D-99FF-92D4-B9CED12FFAE1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Exposure</a:t>
            </a:r>
            <a:r>
              <a:rPr lang="fr-FR" dirty="0"/>
              <a:t> Time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xmlns="" id="{FFD80DFF-C4D0-D6B2-C270-264D7E2BF2AC}"/>
              </a:ext>
            </a:extLst>
          </p:cNvPr>
          <p:cNvSpPr txBox="1"/>
          <p:nvPr/>
        </p:nvSpPr>
        <p:spPr>
          <a:xfrm>
            <a:off x="7735177" y="2321996"/>
            <a:ext cx="321607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0" i="0" dirty="0">
                <a:effectLst/>
                <a:latin typeface="+mj-lt"/>
              </a:rPr>
              <a:t>Duration for which the </a:t>
            </a:r>
            <a:r>
              <a:rPr lang="en-US" b="1" i="0" dirty="0">
                <a:effectLst/>
                <a:latin typeface="+mj-lt"/>
              </a:rPr>
              <a:t>camera’s sensor is exposed to light</a:t>
            </a:r>
            <a:r>
              <a:rPr lang="en-US" b="0" i="0" dirty="0">
                <a:effectLst/>
                <a:latin typeface="+mj-lt"/>
              </a:rPr>
              <a:t>, when capturing an image.</a:t>
            </a:r>
          </a:p>
          <a:p>
            <a:pPr marR="0" algn="just"/>
            <a:endParaRPr lang="en-US" sz="2000" u="none" strike="noStrike" dirty="0">
              <a:solidFill>
                <a:prstClr val="black"/>
              </a:solidFill>
              <a:latin typeface="+mj-lt"/>
            </a:endParaRPr>
          </a:p>
          <a:p>
            <a:pPr marR="0" algn="just"/>
            <a:endParaRPr lang="en-US" sz="2000" u="none" strike="noStrike" dirty="0">
              <a:solidFill>
                <a:prstClr val="black"/>
              </a:solidFill>
              <a:latin typeface="+mj-lt"/>
            </a:endParaRPr>
          </a:p>
          <a:p>
            <a:pPr marR="0" algn="just"/>
            <a:r>
              <a:rPr lang="en-US" b="0" i="1" dirty="0">
                <a:effectLst/>
                <a:latin typeface="+mj-lt"/>
              </a:rPr>
              <a:t>This parameter determines the amount of light collected.</a:t>
            </a:r>
          </a:p>
          <a:p>
            <a:pPr marR="0" algn="just"/>
            <a:endParaRPr lang="en-US" b="0" i="1" dirty="0">
              <a:effectLst/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5B051141-D0DC-C32C-01F6-B1FA202A6C5F}"/>
              </a:ext>
            </a:extLst>
          </p:cNvPr>
          <p:cNvSpPr>
            <a:spLocks/>
          </p:cNvSpPr>
          <p:nvPr/>
        </p:nvSpPr>
        <p:spPr>
          <a:xfrm>
            <a:off x="608161" y="5229200"/>
            <a:ext cx="7271915" cy="134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091195EE-D8F3-5D44-3867-8D80FAC4CB4B}"/>
              </a:ext>
            </a:extLst>
          </p:cNvPr>
          <p:cNvSpPr/>
          <p:nvPr/>
        </p:nvSpPr>
        <p:spPr>
          <a:xfrm>
            <a:off x="1586067" y="5502560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Sensor</a:t>
            </a:r>
            <a:endParaRPr lang="fr-FR" dirty="0"/>
          </a:p>
          <a:p>
            <a:pPr algn="ctr"/>
            <a:r>
              <a:rPr lang="fr-FR" sz="1050" dirty="0"/>
              <a:t>Photodiode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xmlns="" id="{E41AA4D4-B8A7-4A39-B4F2-D981E98ED4F7}"/>
              </a:ext>
            </a:extLst>
          </p:cNvPr>
          <p:cNvCxnSpPr>
            <a:cxnSpLocks/>
          </p:cNvCxnSpPr>
          <p:nvPr/>
        </p:nvCxnSpPr>
        <p:spPr>
          <a:xfrm>
            <a:off x="1077814" y="5843880"/>
            <a:ext cx="46433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xmlns="" id="{671F9CE6-F34B-9DBA-C11E-747D25D682C0}"/>
              </a:ext>
            </a:extLst>
          </p:cNvPr>
          <p:cNvSpPr txBox="1"/>
          <p:nvPr/>
        </p:nvSpPr>
        <p:spPr>
          <a:xfrm>
            <a:off x="613476" y="5363014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xmlns="" id="{FB346A3D-6744-45F2-A939-2E1A61181D5F}"/>
              </a:ext>
            </a:extLst>
          </p:cNvPr>
          <p:cNvCxnSpPr>
            <a:cxnSpLocks/>
          </p:cNvCxnSpPr>
          <p:nvPr/>
        </p:nvCxnSpPr>
        <p:spPr>
          <a:xfrm>
            <a:off x="2665822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xmlns="" id="{8CE53E1E-2589-2B59-9925-AFF7C68A2D37}"/>
              </a:ext>
            </a:extLst>
          </p:cNvPr>
          <p:cNvSpPr txBox="1"/>
          <p:nvPr/>
        </p:nvSpPr>
        <p:spPr>
          <a:xfrm>
            <a:off x="2578885" y="5377269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F8E444FF-F2F4-BF31-DA94-9BF5D40FC619}"/>
              </a:ext>
            </a:extLst>
          </p:cNvPr>
          <p:cNvSpPr/>
          <p:nvPr/>
        </p:nvSpPr>
        <p:spPr>
          <a:xfrm>
            <a:off x="3557288" y="5503145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Capacitor</a:t>
            </a:r>
            <a:endParaRPr lang="fr-FR" sz="800" dirty="0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xmlns="" id="{1AC99477-E8A4-68DB-CBCA-E7BB19E3AB55}"/>
              </a:ext>
            </a:extLst>
          </p:cNvPr>
          <p:cNvCxnSpPr>
            <a:cxnSpLocks/>
          </p:cNvCxnSpPr>
          <p:nvPr/>
        </p:nvCxnSpPr>
        <p:spPr>
          <a:xfrm>
            <a:off x="4628734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xmlns="" id="{4CCE2EE8-D05A-2F8C-8F7B-CD23AF2C2567}"/>
              </a:ext>
            </a:extLst>
          </p:cNvPr>
          <p:cNvSpPr txBox="1"/>
          <p:nvPr/>
        </p:nvSpPr>
        <p:spPr>
          <a:xfrm>
            <a:off x="4544294" y="5402668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502A3F8A-FC9B-2E2F-1277-72FDA1A41FC2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7E610536-4142-9DF4-8EE3-AA67C3C9F011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ED7430AE-4865-1F9E-28C3-751153C92650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98D45CBE-969F-C904-38BA-3DC7381E704B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06D2AEE2-01FA-D211-E3E9-E965BC896852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101877DC-6E74-D30A-3A40-4AD525DAE5CE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47003877-BC90-1D79-E678-CCF574B76457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E36184A3-9F05-AA6B-F737-2830EE69F741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9D6E06B5-B4CE-BF69-ADFB-2A5FDE79BCD4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B672FEAA-4197-7CC4-8881-03794E65877F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DC4CF577-2D92-F713-1124-AC09EFA6CA49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C2212272-8DD4-5B14-096F-F6C5CEBA2AE8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96645AD9-2A91-3A14-670F-1F4539BFE5BE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7EE97A31-76E2-2D74-0D45-F6DCDA73B3B4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BD9703F9-EDEB-E98C-D1A7-DBAF9B9410D7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3A02284C-DF7A-D2BB-E121-BFF9B34F454F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61D8A0CC-731B-828B-6FD4-972BC0E7D241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986AE732-A4FB-9C83-53E4-B5D8FA0BDCF8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18504C3A-D0E9-A2B3-3A24-65009ED4FD8C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BC6D44C5-8A49-52C4-2A89-D7BC36E58D91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247F1E0F-C837-9DCB-F6F5-C33A81A7B6C4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3DFBAC38-68CB-8585-5F92-7B10DFFD3EC5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06AF4B16-B5B1-6B10-F162-B6DF8B728F4B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xmlns="" id="{B71C9D85-374C-7B45-5D67-7805F726F582}"/>
              </a:ext>
            </a:extLst>
          </p:cNvPr>
          <p:cNvSpPr txBox="1"/>
          <p:nvPr/>
        </p:nvSpPr>
        <p:spPr>
          <a:xfrm>
            <a:off x="1007231" y="1623751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xmlns="" id="{DA127B34-CEA5-BB0E-094C-5ADBD1D718AC}"/>
              </a:ext>
            </a:extLst>
          </p:cNvPr>
          <p:cNvSpPr txBox="1"/>
          <p:nvPr/>
        </p:nvSpPr>
        <p:spPr>
          <a:xfrm rot="16200000">
            <a:off x="536625" y="2251403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7EDE6E0B-52AB-249C-618E-0B12BE42B7FE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Flèche : droite 52">
            <a:extLst>
              <a:ext uri="{FF2B5EF4-FFF2-40B4-BE49-F238E27FC236}">
                <a16:creationId xmlns:a16="http://schemas.microsoft.com/office/drawing/2014/main" xmlns="" id="{5BF9B0FA-B536-28AE-08FB-38CDF1A56F5D}"/>
              </a:ext>
            </a:extLst>
          </p:cNvPr>
          <p:cNvSpPr/>
          <p:nvPr/>
        </p:nvSpPr>
        <p:spPr>
          <a:xfrm rot="19072839">
            <a:off x="889254" y="6157530"/>
            <a:ext cx="438912" cy="30666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Flèche : droite 53">
            <a:extLst>
              <a:ext uri="{FF2B5EF4-FFF2-40B4-BE49-F238E27FC236}">
                <a16:creationId xmlns:a16="http://schemas.microsoft.com/office/drawing/2014/main" xmlns="" id="{813246FF-670B-140F-C897-B6DDEE0D2460}"/>
              </a:ext>
            </a:extLst>
          </p:cNvPr>
          <p:cNvSpPr/>
          <p:nvPr/>
        </p:nvSpPr>
        <p:spPr>
          <a:xfrm rot="19072839">
            <a:off x="2820861" y="6157529"/>
            <a:ext cx="438912" cy="30666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E52DDD8-EBD1-B031-6CDF-6B18BB4E8AEB}"/>
              </a:ext>
            </a:extLst>
          </p:cNvPr>
          <p:cNvSpPr/>
          <p:nvPr/>
        </p:nvSpPr>
        <p:spPr>
          <a:xfrm>
            <a:off x="5532628" y="5502559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xmlns="" id="{F15F4C8A-9344-D0DB-CB7D-806002996457}"/>
              </a:ext>
            </a:extLst>
          </p:cNvPr>
          <p:cNvCxnSpPr>
            <a:cxnSpLocks/>
          </p:cNvCxnSpPr>
          <p:nvPr/>
        </p:nvCxnSpPr>
        <p:spPr>
          <a:xfrm>
            <a:off x="6599270" y="5843878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070D53D7-C590-9142-23CB-AD80A9F0D2B9}"/>
              </a:ext>
            </a:extLst>
          </p:cNvPr>
          <p:cNvSpPr txBox="1"/>
          <p:nvPr/>
        </p:nvSpPr>
        <p:spPr>
          <a:xfrm>
            <a:off x="6567088" y="5402667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xmlns="" id="{C3383A2E-8093-C1AD-26B4-A66E95BC8CEB}"/>
              </a:ext>
            </a:extLst>
          </p:cNvPr>
          <p:cNvSpPr txBox="1"/>
          <p:nvPr/>
        </p:nvSpPr>
        <p:spPr>
          <a:xfrm>
            <a:off x="8373018" y="4518224"/>
            <a:ext cx="258590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1400" b="1" i="1" u="none" strike="noStrike" dirty="0">
                <a:solidFill>
                  <a:prstClr val="black"/>
                </a:solidFill>
                <a:latin typeface="+mj-lt"/>
              </a:rPr>
              <a:t>i.e. the amount of collected charges coming from the sensor stored in a capacitor</a:t>
            </a:r>
            <a:endParaRPr lang="fr-FR" sz="1400" b="1" i="1" u="none" strike="noStrike" dirty="0">
              <a:solidFill>
                <a:prstClr val="black"/>
              </a:solidFill>
              <a:latin typeface="+mj-lt"/>
            </a:endParaRP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xmlns="" id="{41567045-6074-03E1-9776-35802A7C1B1C}"/>
              </a:ext>
            </a:extLst>
          </p:cNvPr>
          <p:cNvCxnSpPr>
            <a:cxnSpLocks/>
          </p:cNvCxnSpPr>
          <p:nvPr/>
        </p:nvCxnSpPr>
        <p:spPr>
          <a:xfrm flipV="1">
            <a:off x="3249614" y="3212976"/>
            <a:ext cx="0" cy="17103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xmlns="" id="{1BE48700-AB2E-252A-D61E-E9CD9F8EA3D3}"/>
              </a:ext>
            </a:extLst>
          </p:cNvPr>
          <p:cNvCxnSpPr>
            <a:cxnSpLocks/>
          </p:cNvCxnSpPr>
          <p:nvPr/>
        </p:nvCxnSpPr>
        <p:spPr>
          <a:xfrm>
            <a:off x="3084380" y="4771801"/>
            <a:ext cx="3441066" cy="5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xmlns="" id="{67A09E6A-245F-F98E-F8C3-9DC012025154}"/>
              </a:ext>
            </a:extLst>
          </p:cNvPr>
          <p:cNvCxnSpPr>
            <a:cxnSpLocks/>
          </p:cNvCxnSpPr>
          <p:nvPr/>
        </p:nvCxnSpPr>
        <p:spPr>
          <a:xfrm flipV="1">
            <a:off x="3486434" y="4200338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xmlns="" id="{EABD7DA7-E9A7-5294-B361-07E8E86EEEF2}"/>
              </a:ext>
            </a:extLst>
          </p:cNvPr>
          <p:cNvCxnSpPr>
            <a:cxnSpLocks/>
          </p:cNvCxnSpPr>
          <p:nvPr/>
        </p:nvCxnSpPr>
        <p:spPr>
          <a:xfrm flipH="1">
            <a:off x="3507561" y="4866122"/>
            <a:ext cx="743878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xmlns="" id="{555FA75C-F47F-F9E8-3C23-85DE32869BF9}"/>
              </a:ext>
            </a:extLst>
          </p:cNvPr>
          <p:cNvCxnSpPr>
            <a:cxnSpLocks/>
          </p:cNvCxnSpPr>
          <p:nvPr/>
        </p:nvCxnSpPr>
        <p:spPr>
          <a:xfrm flipH="1">
            <a:off x="3477063" y="352004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xmlns="" id="{B96A6B4A-244A-F724-4D12-8ECD34D977BC}"/>
              </a:ext>
            </a:extLst>
          </p:cNvPr>
          <p:cNvCxnSpPr>
            <a:cxnSpLocks/>
          </p:cNvCxnSpPr>
          <p:nvPr/>
        </p:nvCxnSpPr>
        <p:spPr>
          <a:xfrm flipH="1">
            <a:off x="4266967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xmlns="" id="{B89FF043-2EB7-83BA-066D-138D216502AA}"/>
              </a:ext>
            </a:extLst>
          </p:cNvPr>
          <p:cNvCxnSpPr>
            <a:cxnSpLocks/>
          </p:cNvCxnSpPr>
          <p:nvPr/>
        </p:nvCxnSpPr>
        <p:spPr>
          <a:xfrm>
            <a:off x="4262481" y="4200338"/>
            <a:ext cx="47593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Flèche : droite 124">
            <a:extLst>
              <a:ext uri="{FF2B5EF4-FFF2-40B4-BE49-F238E27FC236}">
                <a16:creationId xmlns:a16="http://schemas.microsoft.com/office/drawing/2014/main" xmlns="" id="{E27F8C62-324F-77C4-F4C1-1987808BDB4A}"/>
              </a:ext>
            </a:extLst>
          </p:cNvPr>
          <p:cNvSpPr/>
          <p:nvPr/>
        </p:nvSpPr>
        <p:spPr>
          <a:xfrm rot="19072839">
            <a:off x="4681571" y="6166317"/>
            <a:ext cx="438912" cy="306666"/>
          </a:xfrm>
          <a:prstGeom prst="rightArrow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7" name="Connecteur droit 126">
            <a:extLst>
              <a:ext uri="{FF2B5EF4-FFF2-40B4-BE49-F238E27FC236}">
                <a16:creationId xmlns:a16="http://schemas.microsoft.com/office/drawing/2014/main" xmlns="" id="{96B30C8F-ECE8-7527-5A76-8F015FC3C2A1}"/>
              </a:ext>
            </a:extLst>
          </p:cNvPr>
          <p:cNvCxnSpPr>
            <a:cxnSpLocks/>
          </p:cNvCxnSpPr>
          <p:nvPr/>
        </p:nvCxnSpPr>
        <p:spPr>
          <a:xfrm flipH="1">
            <a:off x="4738412" y="3544721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>
            <a:extLst>
              <a:ext uri="{FF2B5EF4-FFF2-40B4-BE49-F238E27FC236}">
                <a16:creationId xmlns:a16="http://schemas.microsoft.com/office/drawing/2014/main" xmlns="" id="{DA5B341D-DF64-63A1-B0E7-CE62C1F5567A}"/>
              </a:ext>
            </a:extLst>
          </p:cNvPr>
          <p:cNvCxnSpPr>
            <a:cxnSpLocks/>
          </p:cNvCxnSpPr>
          <p:nvPr/>
        </p:nvCxnSpPr>
        <p:spPr>
          <a:xfrm flipH="1">
            <a:off x="4270045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ZoneTexte 131">
            <a:extLst>
              <a:ext uri="{FF2B5EF4-FFF2-40B4-BE49-F238E27FC236}">
                <a16:creationId xmlns:a16="http://schemas.microsoft.com/office/drawing/2014/main" xmlns="" id="{91B92D4F-3573-24DE-C320-3260F2AF57CD}"/>
              </a:ext>
            </a:extLst>
          </p:cNvPr>
          <p:cNvSpPr txBox="1"/>
          <p:nvPr/>
        </p:nvSpPr>
        <p:spPr>
          <a:xfrm>
            <a:off x="3457418" y="3456627"/>
            <a:ext cx="15350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integration</a:t>
            </a:r>
            <a:endParaRPr lang="fr-FR" sz="1050" dirty="0"/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xmlns="" id="{AAFB4D17-2DD2-BAB0-77CD-5C85D14CE2E3}"/>
              </a:ext>
            </a:extLst>
          </p:cNvPr>
          <p:cNvSpPr txBox="1"/>
          <p:nvPr/>
        </p:nvSpPr>
        <p:spPr>
          <a:xfrm>
            <a:off x="4262481" y="3674006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read</a:t>
            </a:r>
            <a:endParaRPr lang="fr-FR" sz="1050" dirty="0"/>
          </a:p>
        </p:txBody>
      </p:sp>
      <p:sp>
        <p:nvSpPr>
          <p:cNvPr id="134" name="ZoneTexte 133">
            <a:extLst>
              <a:ext uri="{FF2B5EF4-FFF2-40B4-BE49-F238E27FC236}">
                <a16:creationId xmlns:a16="http://schemas.microsoft.com/office/drawing/2014/main" xmlns="" id="{1FDA47CF-DA3F-F3AA-26C5-678729E57020}"/>
              </a:ext>
            </a:extLst>
          </p:cNvPr>
          <p:cNvSpPr txBox="1"/>
          <p:nvPr/>
        </p:nvSpPr>
        <p:spPr>
          <a:xfrm rot="16200000">
            <a:off x="4421441" y="3258457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reset</a:t>
            </a:r>
            <a:endParaRPr lang="fr-FR" sz="1050" dirty="0"/>
          </a:p>
        </p:txBody>
      </p:sp>
      <p:cxnSp>
        <p:nvCxnSpPr>
          <p:cNvPr id="135" name="Connecteur droit 134">
            <a:extLst>
              <a:ext uri="{FF2B5EF4-FFF2-40B4-BE49-F238E27FC236}">
                <a16:creationId xmlns:a16="http://schemas.microsoft.com/office/drawing/2014/main" xmlns="" id="{072A133A-102B-57AB-75FC-EEC560A7C935}"/>
              </a:ext>
            </a:extLst>
          </p:cNvPr>
          <p:cNvCxnSpPr>
            <a:cxnSpLocks/>
          </p:cNvCxnSpPr>
          <p:nvPr/>
        </p:nvCxnSpPr>
        <p:spPr>
          <a:xfrm flipH="1">
            <a:off x="4882175" y="353993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xmlns="" id="{9EC22F5A-6870-163C-61E4-41E0842BFB8E}"/>
              </a:ext>
            </a:extLst>
          </p:cNvPr>
          <p:cNvCxnSpPr>
            <a:cxnSpLocks/>
          </p:cNvCxnSpPr>
          <p:nvPr/>
        </p:nvCxnSpPr>
        <p:spPr>
          <a:xfrm>
            <a:off x="4738412" y="4749302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>
            <a:extLst>
              <a:ext uri="{FF2B5EF4-FFF2-40B4-BE49-F238E27FC236}">
                <a16:creationId xmlns:a16="http://schemas.microsoft.com/office/drawing/2014/main" xmlns="" id="{E9C41BF5-06BD-0DE1-B4FC-492497BFBBC3}"/>
              </a:ext>
            </a:extLst>
          </p:cNvPr>
          <p:cNvCxnSpPr>
            <a:cxnSpLocks/>
          </p:cNvCxnSpPr>
          <p:nvPr/>
        </p:nvCxnSpPr>
        <p:spPr>
          <a:xfrm flipV="1">
            <a:off x="4745507" y="4200338"/>
            <a:ext cx="0" cy="55989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avec flèche 140">
            <a:extLst>
              <a:ext uri="{FF2B5EF4-FFF2-40B4-BE49-F238E27FC236}">
                <a16:creationId xmlns:a16="http://schemas.microsoft.com/office/drawing/2014/main" xmlns="" id="{D970E07A-B992-100A-2666-8E1CF9334991}"/>
              </a:ext>
            </a:extLst>
          </p:cNvPr>
          <p:cNvCxnSpPr>
            <a:cxnSpLocks/>
          </p:cNvCxnSpPr>
          <p:nvPr/>
        </p:nvCxnSpPr>
        <p:spPr>
          <a:xfrm flipH="1">
            <a:off x="4901027" y="4867353"/>
            <a:ext cx="743878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>
            <a:extLst>
              <a:ext uri="{FF2B5EF4-FFF2-40B4-BE49-F238E27FC236}">
                <a16:creationId xmlns:a16="http://schemas.microsoft.com/office/drawing/2014/main" xmlns="" id="{05CA2F44-EDDE-22C6-3E25-5E465D60828E}"/>
              </a:ext>
            </a:extLst>
          </p:cNvPr>
          <p:cNvCxnSpPr>
            <a:cxnSpLocks/>
          </p:cNvCxnSpPr>
          <p:nvPr/>
        </p:nvCxnSpPr>
        <p:spPr>
          <a:xfrm flipH="1">
            <a:off x="5662881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144">
            <a:extLst>
              <a:ext uri="{FF2B5EF4-FFF2-40B4-BE49-F238E27FC236}">
                <a16:creationId xmlns:a16="http://schemas.microsoft.com/office/drawing/2014/main" xmlns="" id="{D9B997B7-95D9-C8D1-3159-76BEF8522C78}"/>
              </a:ext>
            </a:extLst>
          </p:cNvPr>
          <p:cNvCxnSpPr>
            <a:cxnSpLocks/>
          </p:cNvCxnSpPr>
          <p:nvPr/>
        </p:nvCxnSpPr>
        <p:spPr>
          <a:xfrm flipH="1">
            <a:off x="6139040" y="3553358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145">
            <a:extLst>
              <a:ext uri="{FF2B5EF4-FFF2-40B4-BE49-F238E27FC236}">
                <a16:creationId xmlns:a16="http://schemas.microsoft.com/office/drawing/2014/main" xmlns="" id="{E693B011-DC87-0E40-8E37-537DCB1CEC84}"/>
              </a:ext>
            </a:extLst>
          </p:cNvPr>
          <p:cNvCxnSpPr>
            <a:cxnSpLocks/>
          </p:cNvCxnSpPr>
          <p:nvPr/>
        </p:nvCxnSpPr>
        <p:spPr>
          <a:xfrm flipH="1">
            <a:off x="6282803" y="3548572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146">
            <a:extLst>
              <a:ext uri="{FF2B5EF4-FFF2-40B4-BE49-F238E27FC236}">
                <a16:creationId xmlns:a16="http://schemas.microsoft.com/office/drawing/2014/main" xmlns="" id="{DBA31B02-7554-4992-8C79-919645369C59}"/>
              </a:ext>
            </a:extLst>
          </p:cNvPr>
          <p:cNvCxnSpPr>
            <a:cxnSpLocks/>
          </p:cNvCxnSpPr>
          <p:nvPr/>
        </p:nvCxnSpPr>
        <p:spPr>
          <a:xfrm>
            <a:off x="6139040" y="4757939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>
            <a:extLst>
              <a:ext uri="{FF2B5EF4-FFF2-40B4-BE49-F238E27FC236}">
                <a16:creationId xmlns:a16="http://schemas.microsoft.com/office/drawing/2014/main" xmlns="" id="{734B27BA-6D09-964A-5923-67182F11CF3A}"/>
              </a:ext>
            </a:extLst>
          </p:cNvPr>
          <p:cNvCxnSpPr>
            <a:cxnSpLocks/>
          </p:cNvCxnSpPr>
          <p:nvPr/>
        </p:nvCxnSpPr>
        <p:spPr>
          <a:xfrm flipH="1">
            <a:off x="5663578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>
            <a:extLst>
              <a:ext uri="{FF2B5EF4-FFF2-40B4-BE49-F238E27FC236}">
                <a16:creationId xmlns:a16="http://schemas.microsoft.com/office/drawing/2014/main" xmlns="" id="{4E7B160D-90D4-F6EF-5EA1-ED3895A4BCDD}"/>
              </a:ext>
            </a:extLst>
          </p:cNvPr>
          <p:cNvCxnSpPr>
            <a:cxnSpLocks/>
          </p:cNvCxnSpPr>
          <p:nvPr/>
        </p:nvCxnSpPr>
        <p:spPr>
          <a:xfrm>
            <a:off x="3084380" y="2760531"/>
            <a:ext cx="3441066" cy="5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>
            <a:extLst>
              <a:ext uri="{FF2B5EF4-FFF2-40B4-BE49-F238E27FC236}">
                <a16:creationId xmlns:a16="http://schemas.microsoft.com/office/drawing/2014/main" xmlns="" id="{81BB3785-8BDB-F535-AFBA-A136F033A101}"/>
              </a:ext>
            </a:extLst>
          </p:cNvPr>
          <p:cNvCxnSpPr>
            <a:cxnSpLocks/>
          </p:cNvCxnSpPr>
          <p:nvPr/>
        </p:nvCxnSpPr>
        <p:spPr>
          <a:xfrm flipV="1">
            <a:off x="3248927" y="1935340"/>
            <a:ext cx="0" cy="9280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ZoneTexte 156">
            <a:extLst>
              <a:ext uri="{FF2B5EF4-FFF2-40B4-BE49-F238E27FC236}">
                <a16:creationId xmlns:a16="http://schemas.microsoft.com/office/drawing/2014/main" xmlns="" id="{78C72C05-3C7D-ED30-0DA1-FD81EF3897EA}"/>
              </a:ext>
            </a:extLst>
          </p:cNvPr>
          <p:cNvSpPr txBox="1"/>
          <p:nvPr/>
        </p:nvSpPr>
        <p:spPr>
          <a:xfrm>
            <a:off x="2665822" y="1643191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sp>
        <p:nvSpPr>
          <p:cNvPr id="158" name="ZoneTexte 157">
            <a:extLst>
              <a:ext uri="{FF2B5EF4-FFF2-40B4-BE49-F238E27FC236}">
                <a16:creationId xmlns:a16="http://schemas.microsoft.com/office/drawing/2014/main" xmlns="" id="{34E801C2-AAEF-7BAE-8E25-799C20757910}"/>
              </a:ext>
            </a:extLst>
          </p:cNvPr>
          <p:cNvSpPr txBox="1"/>
          <p:nvPr/>
        </p:nvSpPr>
        <p:spPr>
          <a:xfrm>
            <a:off x="2639960" y="291799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cxnSp>
        <p:nvCxnSpPr>
          <p:cNvPr id="159" name="Connecteur droit 158">
            <a:extLst>
              <a:ext uri="{FF2B5EF4-FFF2-40B4-BE49-F238E27FC236}">
                <a16:creationId xmlns:a16="http://schemas.microsoft.com/office/drawing/2014/main" xmlns="" id="{60EE94E2-CA5A-BC1A-FAB7-6B8DFC2E5A9A}"/>
              </a:ext>
            </a:extLst>
          </p:cNvPr>
          <p:cNvCxnSpPr>
            <a:cxnSpLocks/>
          </p:cNvCxnSpPr>
          <p:nvPr/>
        </p:nvCxnSpPr>
        <p:spPr>
          <a:xfrm>
            <a:off x="3248468" y="2534032"/>
            <a:ext cx="149703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ZoneTexte 161">
            <a:extLst>
              <a:ext uri="{FF2B5EF4-FFF2-40B4-BE49-F238E27FC236}">
                <a16:creationId xmlns:a16="http://schemas.microsoft.com/office/drawing/2014/main" xmlns="" id="{9D387FD3-625D-DD6C-FF0E-FF9902B74038}"/>
              </a:ext>
            </a:extLst>
          </p:cNvPr>
          <p:cNvSpPr txBox="1"/>
          <p:nvPr/>
        </p:nvSpPr>
        <p:spPr>
          <a:xfrm>
            <a:off x="6309036" y="2812407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time</a:t>
            </a:r>
            <a:endParaRPr lang="fr-FR" sz="1200" dirty="0"/>
          </a:p>
        </p:txBody>
      </p:sp>
      <p:sp>
        <p:nvSpPr>
          <p:cNvPr id="163" name="ZoneTexte 162">
            <a:extLst>
              <a:ext uri="{FF2B5EF4-FFF2-40B4-BE49-F238E27FC236}">
                <a16:creationId xmlns:a16="http://schemas.microsoft.com/office/drawing/2014/main" xmlns="" id="{2D0173BD-388B-8307-231B-476A35550E45}"/>
              </a:ext>
            </a:extLst>
          </p:cNvPr>
          <p:cNvSpPr txBox="1"/>
          <p:nvPr/>
        </p:nvSpPr>
        <p:spPr>
          <a:xfrm>
            <a:off x="6315314" y="4792595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time</a:t>
            </a:r>
            <a:endParaRPr lang="fr-FR" sz="1200" dirty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xmlns="" id="{CCABE3B9-46FF-AD8F-1107-971D5D934F12}"/>
              </a:ext>
            </a:extLst>
          </p:cNvPr>
          <p:cNvCxnSpPr>
            <a:cxnSpLocks/>
          </p:cNvCxnSpPr>
          <p:nvPr/>
        </p:nvCxnSpPr>
        <p:spPr>
          <a:xfrm>
            <a:off x="4801576" y="2302550"/>
            <a:ext cx="134455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raphique 57" descr="Pensée scientifique contour">
            <a:extLst>
              <a:ext uri="{FF2B5EF4-FFF2-40B4-BE49-F238E27FC236}">
                <a16:creationId xmlns:a16="http://schemas.microsoft.com/office/drawing/2014/main" xmlns="" id="{8DD88200-8E18-C498-6D44-A562BA016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87388" y="3389262"/>
            <a:ext cx="676436" cy="676436"/>
          </a:xfrm>
          <a:prstGeom prst="rect">
            <a:avLst/>
          </a:prstGeom>
        </p:spPr>
      </p:pic>
      <p:sp>
        <p:nvSpPr>
          <p:cNvPr id="82" name="Titre 1">
            <a:extLst>
              <a:ext uri="{FF2B5EF4-FFF2-40B4-BE49-F238E27FC236}">
                <a16:creationId xmlns:a16="http://schemas.microsoft.com/office/drawing/2014/main" xmlns="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 smtClean="0"/>
              <a:t>Photodétection</a:t>
            </a:r>
            <a:r>
              <a:rPr lang="fr-FR" dirty="0" smtClean="0"/>
              <a:t> / Capteur CMOS</a:t>
            </a:r>
            <a:endParaRPr lang="fr-FR" dirty="0"/>
          </a:p>
        </p:txBody>
      </p:sp>
      <p:pic>
        <p:nvPicPr>
          <p:cNvPr id="83" name="Image 82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xmlns="" id="{64DF7E2A-50EF-13C0-C1A5-C6EE46E0A9E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84" y="171029"/>
            <a:ext cx="1646143" cy="1097428"/>
          </a:xfrm>
          <a:prstGeom prst="rect">
            <a:avLst/>
          </a:prstGeom>
        </p:spPr>
      </p:pic>
      <p:cxnSp>
        <p:nvCxnSpPr>
          <p:cNvPr id="84" name="Connecteur droit 83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5" name="ZoneTexte 84">
            <a:extLst>
              <a:ext uri="{FF2B5EF4-FFF2-40B4-BE49-F238E27FC236}">
                <a16:creationId xmlns:a16="http://schemas.microsoft.com/office/drawing/2014/main" xmlns="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 smtClean="0">
                <a:solidFill>
                  <a:srgbClr val="222268"/>
                </a:solidFill>
                <a:latin typeface="+mj-lt"/>
              </a:rPr>
              <a:t>Intégration de lumière</a:t>
            </a:r>
            <a:endParaRPr lang="fr-FR" sz="1800" b="1" dirty="0">
              <a:solidFill>
                <a:srgbClr val="222268"/>
              </a:solidFill>
              <a:latin typeface="+mj-lt"/>
            </a:endParaRPr>
          </a:p>
        </p:txBody>
      </p:sp>
      <p:pic>
        <p:nvPicPr>
          <p:cNvPr id="86" name="Image 8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8144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EACADB9-B9E0-FB1E-A479-985B07487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4355048-93A7-73B3-CBDA-7D3C7EA662F0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xmlns="" id="{4C715D47-4AFF-EAA4-2803-E0A6DCC9A274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Exposure</a:t>
            </a:r>
            <a:r>
              <a:rPr lang="fr-FR" dirty="0"/>
              <a:t> Time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xmlns="" id="{B31AFD0F-5857-7374-CC91-D9862997D450}"/>
              </a:ext>
            </a:extLst>
          </p:cNvPr>
          <p:cNvSpPr txBox="1"/>
          <p:nvPr/>
        </p:nvSpPr>
        <p:spPr>
          <a:xfrm>
            <a:off x="7735177" y="2321996"/>
            <a:ext cx="321607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0" i="0" dirty="0">
                <a:effectLst/>
                <a:latin typeface="+mj-lt"/>
              </a:rPr>
              <a:t>Duration for which the </a:t>
            </a:r>
            <a:r>
              <a:rPr lang="en-US" b="1" i="0" dirty="0">
                <a:effectLst/>
                <a:latin typeface="+mj-lt"/>
              </a:rPr>
              <a:t>camera’s sensor is exposed to light</a:t>
            </a:r>
            <a:r>
              <a:rPr lang="en-US" b="0" i="0" dirty="0">
                <a:effectLst/>
                <a:latin typeface="+mj-lt"/>
              </a:rPr>
              <a:t>, when capturing an image.</a:t>
            </a:r>
          </a:p>
          <a:p>
            <a:pPr marR="0" algn="just"/>
            <a:endParaRPr lang="en-US" sz="2000" u="none" strike="noStrike" dirty="0">
              <a:solidFill>
                <a:prstClr val="black"/>
              </a:solidFill>
              <a:latin typeface="+mj-lt"/>
            </a:endParaRPr>
          </a:p>
          <a:p>
            <a:pPr marR="0" algn="just"/>
            <a:endParaRPr lang="en-US" sz="2000" u="none" strike="noStrike" dirty="0">
              <a:solidFill>
                <a:prstClr val="black"/>
              </a:solidFill>
              <a:latin typeface="+mj-lt"/>
            </a:endParaRPr>
          </a:p>
          <a:p>
            <a:pPr marR="0" algn="just"/>
            <a:r>
              <a:rPr lang="en-US" b="0" i="1" dirty="0">
                <a:effectLst/>
                <a:latin typeface="+mj-lt"/>
              </a:rPr>
              <a:t>This parameter determines the amount of light collected.</a:t>
            </a:r>
          </a:p>
          <a:p>
            <a:pPr marR="0" algn="just"/>
            <a:endParaRPr lang="en-US" b="0" i="1" dirty="0">
              <a:effectLst/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5CF144C4-0CB6-3D04-2446-7E2D1362B960}"/>
              </a:ext>
            </a:extLst>
          </p:cNvPr>
          <p:cNvSpPr>
            <a:spLocks/>
          </p:cNvSpPr>
          <p:nvPr/>
        </p:nvSpPr>
        <p:spPr>
          <a:xfrm>
            <a:off x="608161" y="5229200"/>
            <a:ext cx="7271915" cy="134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2AA03102-F276-161A-433A-429E6846C8A8}"/>
              </a:ext>
            </a:extLst>
          </p:cNvPr>
          <p:cNvSpPr/>
          <p:nvPr/>
        </p:nvSpPr>
        <p:spPr>
          <a:xfrm>
            <a:off x="1586067" y="5502560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Sensor</a:t>
            </a:r>
            <a:endParaRPr lang="fr-FR" dirty="0"/>
          </a:p>
          <a:p>
            <a:pPr algn="ctr"/>
            <a:r>
              <a:rPr lang="fr-FR" sz="1050" dirty="0"/>
              <a:t>Photodiode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xmlns="" id="{4E4DC090-D1D8-2406-9F3C-5A9366F8C3E2}"/>
              </a:ext>
            </a:extLst>
          </p:cNvPr>
          <p:cNvCxnSpPr>
            <a:cxnSpLocks/>
          </p:cNvCxnSpPr>
          <p:nvPr/>
        </p:nvCxnSpPr>
        <p:spPr>
          <a:xfrm>
            <a:off x="1077814" y="5843880"/>
            <a:ext cx="46433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xmlns="" id="{EED1C4B2-1FFC-440F-8357-DEC066ABDB4F}"/>
              </a:ext>
            </a:extLst>
          </p:cNvPr>
          <p:cNvSpPr txBox="1"/>
          <p:nvPr/>
        </p:nvSpPr>
        <p:spPr>
          <a:xfrm>
            <a:off x="613476" y="5363014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xmlns="" id="{F07CC608-C244-BE10-20CD-5F75A606B1AA}"/>
              </a:ext>
            </a:extLst>
          </p:cNvPr>
          <p:cNvCxnSpPr>
            <a:cxnSpLocks/>
          </p:cNvCxnSpPr>
          <p:nvPr/>
        </p:nvCxnSpPr>
        <p:spPr>
          <a:xfrm>
            <a:off x="2665822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xmlns="" id="{5C064DC6-990A-FD00-A224-B78E433DD044}"/>
              </a:ext>
            </a:extLst>
          </p:cNvPr>
          <p:cNvSpPr txBox="1"/>
          <p:nvPr/>
        </p:nvSpPr>
        <p:spPr>
          <a:xfrm>
            <a:off x="2578885" y="5377269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75102E00-876E-C731-6357-C9001E6C2F82}"/>
              </a:ext>
            </a:extLst>
          </p:cNvPr>
          <p:cNvSpPr/>
          <p:nvPr/>
        </p:nvSpPr>
        <p:spPr>
          <a:xfrm>
            <a:off x="3557288" y="5503145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Capacitor</a:t>
            </a:r>
            <a:endParaRPr lang="fr-FR" sz="800" dirty="0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xmlns="" id="{B7500E3F-E76E-E237-51ED-1FCBF25F3309}"/>
              </a:ext>
            </a:extLst>
          </p:cNvPr>
          <p:cNvCxnSpPr>
            <a:cxnSpLocks/>
          </p:cNvCxnSpPr>
          <p:nvPr/>
        </p:nvCxnSpPr>
        <p:spPr>
          <a:xfrm>
            <a:off x="4628734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xmlns="" id="{1C309397-0E4A-3818-BB9E-1755B74AAF30}"/>
              </a:ext>
            </a:extLst>
          </p:cNvPr>
          <p:cNvSpPr txBox="1"/>
          <p:nvPr/>
        </p:nvSpPr>
        <p:spPr>
          <a:xfrm>
            <a:off x="4544294" y="5402668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1B381251-ABC9-C27D-A689-1C64736BAF22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5B2EDE52-7E9D-44C3-1A81-CD8B92043CE1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3EF85F7D-C91F-FD56-836F-0BB312688279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9789EA6E-4A2B-EC04-DE89-63081361CB6B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944454C4-D33B-E878-1ACE-37CD611DE38F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AF448DC3-E5C8-CCC5-6413-1857D6011E5B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9FC34AEA-5F0A-E45E-1AC5-AACE53A784AE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56E55A59-6972-A914-6DF4-189335026375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3A7DA1D2-9F61-B463-71A6-6832511FA196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08FB4EFE-27B4-0DB5-847A-05B68B20687C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704ED94E-B8FA-1ADF-BD28-B6BA816E49FB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BA198581-853E-7C69-9D8B-CF074456C5DD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695B36D4-BB4A-621D-E9A1-E885049AE3AE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461302F8-250F-7A44-508C-0777E8B6A0AC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DD70DE96-6E4E-876D-9B23-426E321EC0A6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116A00B4-A574-BE73-045F-830A42B3E5DB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C2F9B7DA-8C22-CD1F-0AD1-F4436BAAE0A5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53AE0C1F-1119-1904-5353-53BD870424AC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86F8D03C-9FDA-9C83-EB8A-79CF00CEB789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67E63F20-A883-651E-6972-5BF9B4AD5561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2AD069D5-169E-74F0-E852-F95188D4731C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62667A99-EE97-3BB0-7C24-C05C8C871AE5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EA526498-FC3C-479B-3160-D0C29677EF2E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xmlns="" id="{3B375852-122F-0DC5-A406-513CE76F2C2A}"/>
              </a:ext>
            </a:extLst>
          </p:cNvPr>
          <p:cNvSpPr txBox="1"/>
          <p:nvPr/>
        </p:nvSpPr>
        <p:spPr>
          <a:xfrm>
            <a:off x="1007231" y="1623751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xmlns="" id="{11CAFCB2-361B-4FF6-6AA1-884257CFC5E0}"/>
              </a:ext>
            </a:extLst>
          </p:cNvPr>
          <p:cNvSpPr txBox="1"/>
          <p:nvPr/>
        </p:nvSpPr>
        <p:spPr>
          <a:xfrm rot="16200000">
            <a:off x="536625" y="2251403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BF5E0A37-B0C4-B513-6984-4F6C7236D2BC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Flèche : droite 52">
            <a:extLst>
              <a:ext uri="{FF2B5EF4-FFF2-40B4-BE49-F238E27FC236}">
                <a16:creationId xmlns:a16="http://schemas.microsoft.com/office/drawing/2014/main" xmlns="" id="{27EDE3AC-6F25-8B21-3263-ABF4877D4856}"/>
              </a:ext>
            </a:extLst>
          </p:cNvPr>
          <p:cNvSpPr/>
          <p:nvPr/>
        </p:nvSpPr>
        <p:spPr>
          <a:xfrm rot="19072839">
            <a:off x="889254" y="6157530"/>
            <a:ext cx="438912" cy="30666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Flèche : droite 53">
            <a:extLst>
              <a:ext uri="{FF2B5EF4-FFF2-40B4-BE49-F238E27FC236}">
                <a16:creationId xmlns:a16="http://schemas.microsoft.com/office/drawing/2014/main" xmlns="" id="{2F4EF651-CCFC-8666-EF71-B2F2381CDFEE}"/>
              </a:ext>
            </a:extLst>
          </p:cNvPr>
          <p:cNvSpPr/>
          <p:nvPr/>
        </p:nvSpPr>
        <p:spPr>
          <a:xfrm rot="19072839">
            <a:off x="2820861" y="6157529"/>
            <a:ext cx="438912" cy="30666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B8BBD3D-4484-3D21-1AA8-C9B9085A1D52}"/>
              </a:ext>
            </a:extLst>
          </p:cNvPr>
          <p:cNvSpPr/>
          <p:nvPr/>
        </p:nvSpPr>
        <p:spPr>
          <a:xfrm>
            <a:off x="5532628" y="5502559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xmlns="" id="{A9FD268E-72C6-BEA8-677B-E1E1F9CFBF80}"/>
              </a:ext>
            </a:extLst>
          </p:cNvPr>
          <p:cNvCxnSpPr>
            <a:cxnSpLocks/>
          </p:cNvCxnSpPr>
          <p:nvPr/>
        </p:nvCxnSpPr>
        <p:spPr>
          <a:xfrm>
            <a:off x="6599270" y="5843878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64FAD5D9-96F9-AFC7-9C17-6D800B160FCA}"/>
              </a:ext>
            </a:extLst>
          </p:cNvPr>
          <p:cNvSpPr txBox="1"/>
          <p:nvPr/>
        </p:nvSpPr>
        <p:spPr>
          <a:xfrm>
            <a:off x="6567088" y="5402667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xmlns="" id="{72C5DE91-F4A7-4F51-285B-71D6BB2C3EB8}"/>
              </a:ext>
            </a:extLst>
          </p:cNvPr>
          <p:cNvSpPr txBox="1"/>
          <p:nvPr/>
        </p:nvSpPr>
        <p:spPr>
          <a:xfrm>
            <a:off x="8373018" y="4518224"/>
            <a:ext cx="258590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1400" b="1" i="1" u="none" strike="noStrike" dirty="0">
                <a:solidFill>
                  <a:prstClr val="black"/>
                </a:solidFill>
                <a:latin typeface="+mj-lt"/>
              </a:rPr>
              <a:t>i.e. the amount of collected charges coming from the sensor stored in a capacitor</a:t>
            </a:r>
            <a:endParaRPr lang="fr-FR" sz="1400" b="1" i="1" u="none" strike="noStrike" dirty="0">
              <a:solidFill>
                <a:prstClr val="black"/>
              </a:solidFill>
              <a:latin typeface="+mj-lt"/>
            </a:endParaRP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xmlns="" id="{74861550-A1A0-13C5-157A-73D3C1FB4D12}"/>
              </a:ext>
            </a:extLst>
          </p:cNvPr>
          <p:cNvCxnSpPr>
            <a:cxnSpLocks/>
          </p:cNvCxnSpPr>
          <p:nvPr/>
        </p:nvCxnSpPr>
        <p:spPr>
          <a:xfrm flipV="1">
            <a:off x="3249614" y="3212976"/>
            <a:ext cx="0" cy="17103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xmlns="" id="{C066DA38-643F-DF7E-33BF-E59E6DCBD375}"/>
              </a:ext>
            </a:extLst>
          </p:cNvPr>
          <p:cNvCxnSpPr>
            <a:cxnSpLocks/>
          </p:cNvCxnSpPr>
          <p:nvPr/>
        </p:nvCxnSpPr>
        <p:spPr>
          <a:xfrm>
            <a:off x="3084380" y="4771801"/>
            <a:ext cx="3441066" cy="5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xmlns="" id="{FE4956DC-C8D6-8158-E0A3-E4FDC93B2109}"/>
              </a:ext>
            </a:extLst>
          </p:cNvPr>
          <p:cNvCxnSpPr>
            <a:cxnSpLocks/>
          </p:cNvCxnSpPr>
          <p:nvPr/>
        </p:nvCxnSpPr>
        <p:spPr>
          <a:xfrm flipV="1">
            <a:off x="3486434" y="4200338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xmlns="" id="{4A9E2472-7D84-D2B9-77C4-D43496C3CCEB}"/>
              </a:ext>
            </a:extLst>
          </p:cNvPr>
          <p:cNvCxnSpPr>
            <a:cxnSpLocks/>
          </p:cNvCxnSpPr>
          <p:nvPr/>
        </p:nvCxnSpPr>
        <p:spPr>
          <a:xfrm flipH="1">
            <a:off x="3507561" y="4866122"/>
            <a:ext cx="743878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xmlns="" id="{75D7A34E-294B-74B9-68F3-43BFD691C28C}"/>
              </a:ext>
            </a:extLst>
          </p:cNvPr>
          <p:cNvCxnSpPr>
            <a:cxnSpLocks/>
          </p:cNvCxnSpPr>
          <p:nvPr/>
        </p:nvCxnSpPr>
        <p:spPr>
          <a:xfrm flipH="1">
            <a:off x="3477063" y="352004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xmlns="" id="{0E376422-44AC-AB8B-8511-BE0F9932DFB8}"/>
              </a:ext>
            </a:extLst>
          </p:cNvPr>
          <p:cNvCxnSpPr>
            <a:cxnSpLocks/>
          </p:cNvCxnSpPr>
          <p:nvPr/>
        </p:nvCxnSpPr>
        <p:spPr>
          <a:xfrm flipH="1">
            <a:off x="4266967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xmlns="" id="{3E9CEBF3-D6CE-6D80-F734-10A753629ECE}"/>
              </a:ext>
            </a:extLst>
          </p:cNvPr>
          <p:cNvCxnSpPr>
            <a:cxnSpLocks/>
          </p:cNvCxnSpPr>
          <p:nvPr/>
        </p:nvCxnSpPr>
        <p:spPr>
          <a:xfrm>
            <a:off x="4262481" y="4200338"/>
            <a:ext cx="47593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Flèche : droite 124">
            <a:extLst>
              <a:ext uri="{FF2B5EF4-FFF2-40B4-BE49-F238E27FC236}">
                <a16:creationId xmlns:a16="http://schemas.microsoft.com/office/drawing/2014/main" xmlns="" id="{21FFA8E1-42D6-0A58-B079-3E669FFBD064}"/>
              </a:ext>
            </a:extLst>
          </p:cNvPr>
          <p:cNvSpPr/>
          <p:nvPr/>
        </p:nvSpPr>
        <p:spPr>
          <a:xfrm rot="19072839">
            <a:off x="4681571" y="6166317"/>
            <a:ext cx="438912" cy="306666"/>
          </a:xfrm>
          <a:prstGeom prst="rightArrow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7" name="Connecteur droit 126">
            <a:extLst>
              <a:ext uri="{FF2B5EF4-FFF2-40B4-BE49-F238E27FC236}">
                <a16:creationId xmlns:a16="http://schemas.microsoft.com/office/drawing/2014/main" xmlns="" id="{0A366D20-8760-34DB-81F1-241A84E98F8E}"/>
              </a:ext>
            </a:extLst>
          </p:cNvPr>
          <p:cNvCxnSpPr>
            <a:cxnSpLocks/>
          </p:cNvCxnSpPr>
          <p:nvPr/>
        </p:nvCxnSpPr>
        <p:spPr>
          <a:xfrm flipH="1">
            <a:off x="4738412" y="3544721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>
            <a:extLst>
              <a:ext uri="{FF2B5EF4-FFF2-40B4-BE49-F238E27FC236}">
                <a16:creationId xmlns:a16="http://schemas.microsoft.com/office/drawing/2014/main" xmlns="" id="{6FBCA18E-69F5-F42C-AB15-1185B589B38D}"/>
              </a:ext>
            </a:extLst>
          </p:cNvPr>
          <p:cNvCxnSpPr>
            <a:cxnSpLocks/>
          </p:cNvCxnSpPr>
          <p:nvPr/>
        </p:nvCxnSpPr>
        <p:spPr>
          <a:xfrm flipH="1">
            <a:off x="4270045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ZoneTexte 131">
            <a:extLst>
              <a:ext uri="{FF2B5EF4-FFF2-40B4-BE49-F238E27FC236}">
                <a16:creationId xmlns:a16="http://schemas.microsoft.com/office/drawing/2014/main" xmlns="" id="{589BB004-257D-0149-E1FC-1687AE665C4C}"/>
              </a:ext>
            </a:extLst>
          </p:cNvPr>
          <p:cNvSpPr txBox="1"/>
          <p:nvPr/>
        </p:nvSpPr>
        <p:spPr>
          <a:xfrm>
            <a:off x="3457418" y="3456627"/>
            <a:ext cx="15350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integration</a:t>
            </a:r>
            <a:endParaRPr lang="fr-FR" sz="1050" dirty="0"/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xmlns="" id="{FE1BDD7C-BEEB-9BB6-2EAA-1587D0B5A7D3}"/>
              </a:ext>
            </a:extLst>
          </p:cNvPr>
          <p:cNvSpPr txBox="1"/>
          <p:nvPr/>
        </p:nvSpPr>
        <p:spPr>
          <a:xfrm>
            <a:off x="4262481" y="3674006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read</a:t>
            </a:r>
            <a:endParaRPr lang="fr-FR" sz="1050" dirty="0"/>
          </a:p>
        </p:txBody>
      </p:sp>
      <p:sp>
        <p:nvSpPr>
          <p:cNvPr id="134" name="ZoneTexte 133">
            <a:extLst>
              <a:ext uri="{FF2B5EF4-FFF2-40B4-BE49-F238E27FC236}">
                <a16:creationId xmlns:a16="http://schemas.microsoft.com/office/drawing/2014/main" xmlns="" id="{E73780FA-88DB-AB01-2976-C7ADA879CDC7}"/>
              </a:ext>
            </a:extLst>
          </p:cNvPr>
          <p:cNvSpPr txBox="1"/>
          <p:nvPr/>
        </p:nvSpPr>
        <p:spPr>
          <a:xfrm rot="16200000">
            <a:off x="4421441" y="3258457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reset</a:t>
            </a:r>
            <a:endParaRPr lang="fr-FR" sz="1050" dirty="0"/>
          </a:p>
        </p:txBody>
      </p:sp>
      <p:cxnSp>
        <p:nvCxnSpPr>
          <p:cNvPr id="135" name="Connecteur droit 134">
            <a:extLst>
              <a:ext uri="{FF2B5EF4-FFF2-40B4-BE49-F238E27FC236}">
                <a16:creationId xmlns:a16="http://schemas.microsoft.com/office/drawing/2014/main" xmlns="" id="{015DCBE4-826E-69B4-7CA4-C5596B2A2E6E}"/>
              </a:ext>
            </a:extLst>
          </p:cNvPr>
          <p:cNvCxnSpPr>
            <a:cxnSpLocks/>
          </p:cNvCxnSpPr>
          <p:nvPr/>
        </p:nvCxnSpPr>
        <p:spPr>
          <a:xfrm flipH="1">
            <a:off x="4882175" y="353993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xmlns="" id="{44C1CB00-7513-75D9-0FD1-DE746ADF57A7}"/>
              </a:ext>
            </a:extLst>
          </p:cNvPr>
          <p:cNvCxnSpPr>
            <a:cxnSpLocks/>
          </p:cNvCxnSpPr>
          <p:nvPr/>
        </p:nvCxnSpPr>
        <p:spPr>
          <a:xfrm>
            <a:off x="4738412" y="4749302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>
            <a:extLst>
              <a:ext uri="{FF2B5EF4-FFF2-40B4-BE49-F238E27FC236}">
                <a16:creationId xmlns:a16="http://schemas.microsoft.com/office/drawing/2014/main" xmlns="" id="{05293CAC-C22D-8A21-47AE-B37AF2496742}"/>
              </a:ext>
            </a:extLst>
          </p:cNvPr>
          <p:cNvCxnSpPr>
            <a:cxnSpLocks/>
          </p:cNvCxnSpPr>
          <p:nvPr/>
        </p:nvCxnSpPr>
        <p:spPr>
          <a:xfrm flipV="1">
            <a:off x="4745507" y="4200338"/>
            <a:ext cx="0" cy="55989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avec flèche 140">
            <a:extLst>
              <a:ext uri="{FF2B5EF4-FFF2-40B4-BE49-F238E27FC236}">
                <a16:creationId xmlns:a16="http://schemas.microsoft.com/office/drawing/2014/main" xmlns="" id="{064720CE-6F77-921C-2B5E-8E61813261E6}"/>
              </a:ext>
            </a:extLst>
          </p:cNvPr>
          <p:cNvCxnSpPr>
            <a:cxnSpLocks/>
          </p:cNvCxnSpPr>
          <p:nvPr/>
        </p:nvCxnSpPr>
        <p:spPr>
          <a:xfrm flipH="1">
            <a:off x="4901027" y="4867353"/>
            <a:ext cx="743878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>
            <a:extLst>
              <a:ext uri="{FF2B5EF4-FFF2-40B4-BE49-F238E27FC236}">
                <a16:creationId xmlns:a16="http://schemas.microsoft.com/office/drawing/2014/main" xmlns="" id="{A0ACF201-0538-B308-B5A1-082668BDC6A4}"/>
              </a:ext>
            </a:extLst>
          </p:cNvPr>
          <p:cNvCxnSpPr>
            <a:cxnSpLocks/>
          </p:cNvCxnSpPr>
          <p:nvPr/>
        </p:nvCxnSpPr>
        <p:spPr>
          <a:xfrm flipV="1">
            <a:off x="4890678" y="3674006"/>
            <a:ext cx="772203" cy="1083933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>
            <a:extLst>
              <a:ext uri="{FF2B5EF4-FFF2-40B4-BE49-F238E27FC236}">
                <a16:creationId xmlns:a16="http://schemas.microsoft.com/office/drawing/2014/main" xmlns="" id="{92D4B428-122B-E856-8D0B-95131900749A}"/>
              </a:ext>
            </a:extLst>
          </p:cNvPr>
          <p:cNvCxnSpPr>
            <a:cxnSpLocks/>
          </p:cNvCxnSpPr>
          <p:nvPr/>
        </p:nvCxnSpPr>
        <p:spPr>
          <a:xfrm flipH="1">
            <a:off x="5662881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143">
            <a:extLst>
              <a:ext uri="{FF2B5EF4-FFF2-40B4-BE49-F238E27FC236}">
                <a16:creationId xmlns:a16="http://schemas.microsoft.com/office/drawing/2014/main" xmlns="" id="{E99D8470-EAC9-47CC-7FCC-84D830D1E493}"/>
              </a:ext>
            </a:extLst>
          </p:cNvPr>
          <p:cNvCxnSpPr>
            <a:cxnSpLocks/>
          </p:cNvCxnSpPr>
          <p:nvPr/>
        </p:nvCxnSpPr>
        <p:spPr>
          <a:xfrm>
            <a:off x="5670204" y="3684205"/>
            <a:ext cx="47593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144">
            <a:extLst>
              <a:ext uri="{FF2B5EF4-FFF2-40B4-BE49-F238E27FC236}">
                <a16:creationId xmlns:a16="http://schemas.microsoft.com/office/drawing/2014/main" xmlns="" id="{410D10D8-5298-71C5-CCEE-9672E33B7CBC}"/>
              </a:ext>
            </a:extLst>
          </p:cNvPr>
          <p:cNvCxnSpPr>
            <a:cxnSpLocks/>
          </p:cNvCxnSpPr>
          <p:nvPr/>
        </p:nvCxnSpPr>
        <p:spPr>
          <a:xfrm flipH="1">
            <a:off x="6139040" y="3553358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145">
            <a:extLst>
              <a:ext uri="{FF2B5EF4-FFF2-40B4-BE49-F238E27FC236}">
                <a16:creationId xmlns:a16="http://schemas.microsoft.com/office/drawing/2014/main" xmlns="" id="{261209DD-C282-810A-5C68-270B70E966F5}"/>
              </a:ext>
            </a:extLst>
          </p:cNvPr>
          <p:cNvCxnSpPr>
            <a:cxnSpLocks/>
          </p:cNvCxnSpPr>
          <p:nvPr/>
        </p:nvCxnSpPr>
        <p:spPr>
          <a:xfrm flipH="1">
            <a:off x="6282803" y="3548572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146">
            <a:extLst>
              <a:ext uri="{FF2B5EF4-FFF2-40B4-BE49-F238E27FC236}">
                <a16:creationId xmlns:a16="http://schemas.microsoft.com/office/drawing/2014/main" xmlns="" id="{CFC01C58-78CF-1283-312C-9E168E6D3EA6}"/>
              </a:ext>
            </a:extLst>
          </p:cNvPr>
          <p:cNvCxnSpPr>
            <a:cxnSpLocks/>
          </p:cNvCxnSpPr>
          <p:nvPr/>
        </p:nvCxnSpPr>
        <p:spPr>
          <a:xfrm>
            <a:off x="6139040" y="4757939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147">
            <a:extLst>
              <a:ext uri="{FF2B5EF4-FFF2-40B4-BE49-F238E27FC236}">
                <a16:creationId xmlns:a16="http://schemas.microsoft.com/office/drawing/2014/main" xmlns="" id="{C5DDB771-56E9-3F6A-DA1A-55924BFF5C43}"/>
              </a:ext>
            </a:extLst>
          </p:cNvPr>
          <p:cNvCxnSpPr>
            <a:cxnSpLocks/>
          </p:cNvCxnSpPr>
          <p:nvPr/>
        </p:nvCxnSpPr>
        <p:spPr>
          <a:xfrm flipV="1">
            <a:off x="6146135" y="3684205"/>
            <a:ext cx="0" cy="108466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>
            <a:extLst>
              <a:ext uri="{FF2B5EF4-FFF2-40B4-BE49-F238E27FC236}">
                <a16:creationId xmlns:a16="http://schemas.microsoft.com/office/drawing/2014/main" xmlns="" id="{2EA684A5-C1C4-86AD-E836-ABD8EFE73958}"/>
              </a:ext>
            </a:extLst>
          </p:cNvPr>
          <p:cNvCxnSpPr>
            <a:cxnSpLocks/>
          </p:cNvCxnSpPr>
          <p:nvPr/>
        </p:nvCxnSpPr>
        <p:spPr>
          <a:xfrm flipH="1">
            <a:off x="5663578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>
            <a:extLst>
              <a:ext uri="{FF2B5EF4-FFF2-40B4-BE49-F238E27FC236}">
                <a16:creationId xmlns:a16="http://schemas.microsoft.com/office/drawing/2014/main" xmlns="" id="{3DDF331E-870E-91F5-7E10-369F16892F19}"/>
              </a:ext>
            </a:extLst>
          </p:cNvPr>
          <p:cNvCxnSpPr>
            <a:cxnSpLocks/>
          </p:cNvCxnSpPr>
          <p:nvPr/>
        </p:nvCxnSpPr>
        <p:spPr>
          <a:xfrm>
            <a:off x="3084380" y="2760531"/>
            <a:ext cx="3441066" cy="5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>
            <a:extLst>
              <a:ext uri="{FF2B5EF4-FFF2-40B4-BE49-F238E27FC236}">
                <a16:creationId xmlns:a16="http://schemas.microsoft.com/office/drawing/2014/main" xmlns="" id="{8FA2CAED-3F5C-3FB4-8378-330CD9EEF090}"/>
              </a:ext>
            </a:extLst>
          </p:cNvPr>
          <p:cNvCxnSpPr>
            <a:cxnSpLocks/>
          </p:cNvCxnSpPr>
          <p:nvPr/>
        </p:nvCxnSpPr>
        <p:spPr>
          <a:xfrm flipV="1">
            <a:off x="3248927" y="1935340"/>
            <a:ext cx="0" cy="9280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ZoneTexte 156">
            <a:extLst>
              <a:ext uri="{FF2B5EF4-FFF2-40B4-BE49-F238E27FC236}">
                <a16:creationId xmlns:a16="http://schemas.microsoft.com/office/drawing/2014/main" xmlns="" id="{7977C5C9-C94E-8D32-F6C4-DCCCFE32A1CC}"/>
              </a:ext>
            </a:extLst>
          </p:cNvPr>
          <p:cNvSpPr txBox="1"/>
          <p:nvPr/>
        </p:nvSpPr>
        <p:spPr>
          <a:xfrm>
            <a:off x="2665822" y="1643191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sp>
        <p:nvSpPr>
          <p:cNvPr id="158" name="ZoneTexte 157">
            <a:extLst>
              <a:ext uri="{FF2B5EF4-FFF2-40B4-BE49-F238E27FC236}">
                <a16:creationId xmlns:a16="http://schemas.microsoft.com/office/drawing/2014/main" xmlns="" id="{0D2DDFDE-6FB8-C360-AFD5-C1CB7FC9C793}"/>
              </a:ext>
            </a:extLst>
          </p:cNvPr>
          <p:cNvSpPr txBox="1"/>
          <p:nvPr/>
        </p:nvSpPr>
        <p:spPr>
          <a:xfrm>
            <a:off x="2639960" y="291799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cxnSp>
        <p:nvCxnSpPr>
          <p:cNvPr id="159" name="Connecteur droit 158">
            <a:extLst>
              <a:ext uri="{FF2B5EF4-FFF2-40B4-BE49-F238E27FC236}">
                <a16:creationId xmlns:a16="http://schemas.microsoft.com/office/drawing/2014/main" xmlns="" id="{BF21CDF2-E92E-375C-E4B4-21F836FF0871}"/>
              </a:ext>
            </a:extLst>
          </p:cNvPr>
          <p:cNvCxnSpPr>
            <a:cxnSpLocks/>
          </p:cNvCxnSpPr>
          <p:nvPr/>
        </p:nvCxnSpPr>
        <p:spPr>
          <a:xfrm>
            <a:off x="3248468" y="2534032"/>
            <a:ext cx="149703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ZoneTexte 161">
            <a:extLst>
              <a:ext uri="{FF2B5EF4-FFF2-40B4-BE49-F238E27FC236}">
                <a16:creationId xmlns:a16="http://schemas.microsoft.com/office/drawing/2014/main" xmlns="" id="{0F89DFC5-1225-19BD-6E6E-870726C0A88C}"/>
              </a:ext>
            </a:extLst>
          </p:cNvPr>
          <p:cNvSpPr txBox="1"/>
          <p:nvPr/>
        </p:nvSpPr>
        <p:spPr>
          <a:xfrm>
            <a:off x="6309036" y="2812407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time</a:t>
            </a:r>
            <a:endParaRPr lang="fr-FR" sz="1200" dirty="0"/>
          </a:p>
        </p:txBody>
      </p:sp>
      <p:sp>
        <p:nvSpPr>
          <p:cNvPr id="163" name="ZoneTexte 162">
            <a:extLst>
              <a:ext uri="{FF2B5EF4-FFF2-40B4-BE49-F238E27FC236}">
                <a16:creationId xmlns:a16="http://schemas.microsoft.com/office/drawing/2014/main" xmlns="" id="{50B14977-E3C7-9E76-8667-F72525953EFE}"/>
              </a:ext>
            </a:extLst>
          </p:cNvPr>
          <p:cNvSpPr txBox="1"/>
          <p:nvPr/>
        </p:nvSpPr>
        <p:spPr>
          <a:xfrm>
            <a:off x="6315314" y="4792595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time</a:t>
            </a:r>
            <a:endParaRPr lang="fr-FR" sz="1200" dirty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xmlns="" id="{031FB1D2-8EFE-1DAB-C4E4-9DF027C9E5C3}"/>
              </a:ext>
            </a:extLst>
          </p:cNvPr>
          <p:cNvCxnSpPr>
            <a:cxnSpLocks/>
          </p:cNvCxnSpPr>
          <p:nvPr/>
        </p:nvCxnSpPr>
        <p:spPr>
          <a:xfrm>
            <a:off x="4801576" y="2302550"/>
            <a:ext cx="134455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itre 1">
            <a:extLst>
              <a:ext uri="{FF2B5EF4-FFF2-40B4-BE49-F238E27FC236}">
                <a16:creationId xmlns:a16="http://schemas.microsoft.com/office/drawing/2014/main" xmlns="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 smtClean="0"/>
              <a:t>Photodétection</a:t>
            </a:r>
            <a:r>
              <a:rPr lang="fr-FR" dirty="0" smtClean="0"/>
              <a:t> / Capteur CMOS</a:t>
            </a:r>
            <a:endParaRPr lang="fr-FR" dirty="0"/>
          </a:p>
        </p:txBody>
      </p:sp>
      <p:pic>
        <p:nvPicPr>
          <p:cNvPr id="85" name="Image 8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xmlns="" id="{64DF7E2A-50EF-13C0-C1A5-C6EE46E0A9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84" y="171029"/>
            <a:ext cx="1646143" cy="1097428"/>
          </a:xfrm>
          <a:prstGeom prst="rect">
            <a:avLst/>
          </a:prstGeom>
        </p:spPr>
      </p:pic>
      <p:cxnSp>
        <p:nvCxnSpPr>
          <p:cNvPr id="86" name="Connecteur droit 8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7" name="ZoneTexte 86">
            <a:extLst>
              <a:ext uri="{FF2B5EF4-FFF2-40B4-BE49-F238E27FC236}">
                <a16:creationId xmlns:a16="http://schemas.microsoft.com/office/drawing/2014/main" xmlns="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 smtClean="0">
                <a:solidFill>
                  <a:srgbClr val="222268"/>
                </a:solidFill>
                <a:latin typeface="+mj-lt"/>
              </a:rPr>
              <a:t>Intégration de lumière</a:t>
            </a:r>
            <a:endParaRPr lang="fr-FR" sz="1800" b="1" dirty="0">
              <a:solidFill>
                <a:srgbClr val="222268"/>
              </a:solidFill>
              <a:latin typeface="+mj-lt"/>
            </a:endParaRPr>
          </a:p>
        </p:txBody>
      </p:sp>
      <p:pic>
        <p:nvPicPr>
          <p:cNvPr id="89" name="Image 8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98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F709366-FDE4-DCB8-9245-9A77FC3D1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624A4D6-72BA-3ED1-EE12-A3A6E08BD9CF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xmlns="" id="{F57EC223-8839-6B74-FC91-25D188401857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Spatial </a:t>
            </a:r>
            <a:r>
              <a:rPr lang="fr-FR" dirty="0" err="1"/>
              <a:t>resolution</a:t>
            </a:r>
            <a:r>
              <a:rPr lang="fr-FR" dirty="0"/>
              <a:t> / P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C29A176E-1B1B-247B-CA88-8E08C1F97B4C}"/>
              </a:ext>
            </a:extLst>
          </p:cNvPr>
          <p:cNvSpPr txBox="1"/>
          <p:nvPr/>
        </p:nvSpPr>
        <p:spPr>
          <a:xfrm>
            <a:off x="7735177" y="2321996"/>
            <a:ext cx="32160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Distance observed by a single pixel </a:t>
            </a:r>
            <a:r>
              <a:rPr lang="en-US" dirty="0"/>
              <a:t>in a given direction</a:t>
            </a:r>
            <a:endParaRPr lang="en-US" sz="2000" u="none" strike="noStrike" dirty="0">
              <a:solidFill>
                <a:prstClr val="black"/>
              </a:solidFill>
              <a:highlight>
                <a:srgbClr val="FFFFFF"/>
              </a:highlight>
              <a:latin typeface="+mj-lt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BC21254A-D1E3-7E64-B816-2D014AC23E0A}"/>
              </a:ext>
            </a:extLst>
          </p:cNvPr>
          <p:cNvSpPr txBox="1"/>
          <p:nvPr/>
        </p:nvSpPr>
        <p:spPr>
          <a:xfrm>
            <a:off x="4481973" y="1712740"/>
            <a:ext cx="196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Small </a:t>
            </a:r>
            <a:r>
              <a:rPr lang="fr-FR" sz="1400" dirty="0" err="1"/>
              <a:t>object</a:t>
            </a:r>
            <a:r>
              <a:rPr lang="fr-FR" sz="1400" dirty="0"/>
              <a:t> to </a:t>
            </a:r>
            <a:r>
              <a:rPr lang="fr-FR" sz="1400" dirty="0" err="1"/>
              <a:t>detect</a:t>
            </a:r>
            <a:endParaRPr lang="fr-FR" sz="1400" dirty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xmlns="" id="{55579515-C943-380A-1CD3-970413549437}"/>
              </a:ext>
            </a:extLst>
          </p:cNvPr>
          <p:cNvCxnSpPr/>
          <p:nvPr/>
        </p:nvCxnSpPr>
        <p:spPr>
          <a:xfrm>
            <a:off x="3913852" y="1975542"/>
            <a:ext cx="0" cy="426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xmlns="" id="{60DF7558-3AE3-2086-E161-ADC82B85D29A}"/>
              </a:ext>
            </a:extLst>
          </p:cNvPr>
          <p:cNvCxnSpPr/>
          <p:nvPr/>
        </p:nvCxnSpPr>
        <p:spPr>
          <a:xfrm>
            <a:off x="4345852" y="1985925"/>
            <a:ext cx="0" cy="426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37A02FB8-C670-D43D-2CDB-158E121D8660}"/>
              </a:ext>
            </a:extLst>
          </p:cNvPr>
          <p:cNvSpPr>
            <a:spLocks/>
          </p:cNvSpPr>
          <p:nvPr/>
        </p:nvSpPr>
        <p:spPr>
          <a:xfrm>
            <a:off x="3913852" y="1695339"/>
            <a:ext cx="432000" cy="4320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xmlns="" id="{04BBD634-F525-FC80-6665-ABFDF2CCDD2A}"/>
              </a:ext>
            </a:extLst>
          </p:cNvPr>
          <p:cNvCxnSpPr>
            <a:cxnSpLocks/>
          </p:cNvCxnSpPr>
          <p:nvPr/>
        </p:nvCxnSpPr>
        <p:spPr>
          <a:xfrm>
            <a:off x="3913852" y="2390590"/>
            <a:ext cx="432000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D19C3EE6-8DAF-4050-304E-4E6E12B091A2}"/>
              </a:ext>
            </a:extLst>
          </p:cNvPr>
          <p:cNvSpPr txBox="1"/>
          <p:nvPr/>
        </p:nvSpPr>
        <p:spPr>
          <a:xfrm>
            <a:off x="3979067" y="2111252"/>
            <a:ext cx="3667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2060"/>
                </a:solidFill>
              </a:rPr>
              <a:t>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4A9A6D47-2FA1-BF8B-9CDB-10BB7CC26765}"/>
              </a:ext>
            </a:extLst>
          </p:cNvPr>
          <p:cNvSpPr>
            <a:spLocks/>
          </p:cNvSpPr>
          <p:nvPr/>
        </p:nvSpPr>
        <p:spPr>
          <a:xfrm>
            <a:off x="1835263" y="5017696"/>
            <a:ext cx="432000" cy="4320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2B22532F-A28D-E615-6BBB-6B9EEBBB37ED}"/>
              </a:ext>
            </a:extLst>
          </p:cNvPr>
          <p:cNvSpPr>
            <a:spLocks/>
          </p:cNvSpPr>
          <p:nvPr/>
        </p:nvSpPr>
        <p:spPr>
          <a:xfrm>
            <a:off x="2638631" y="5794481"/>
            <a:ext cx="432000" cy="4320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604297FD-9D41-3DD2-1392-2ED3AE1D037B}"/>
              </a:ext>
            </a:extLst>
          </p:cNvPr>
          <p:cNvSpPr>
            <a:spLocks/>
          </p:cNvSpPr>
          <p:nvPr/>
        </p:nvSpPr>
        <p:spPr>
          <a:xfrm>
            <a:off x="2051769" y="501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FEC178CD-6CF9-0A4A-D1A2-8436B886AC1A}"/>
              </a:ext>
            </a:extLst>
          </p:cNvPr>
          <p:cNvSpPr>
            <a:spLocks/>
          </p:cNvSpPr>
          <p:nvPr/>
        </p:nvSpPr>
        <p:spPr>
          <a:xfrm>
            <a:off x="2267769" y="501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9FBCC120-1B78-1ACE-FD25-16F31A080F05}"/>
              </a:ext>
            </a:extLst>
          </p:cNvPr>
          <p:cNvSpPr>
            <a:spLocks/>
          </p:cNvSpPr>
          <p:nvPr/>
        </p:nvSpPr>
        <p:spPr>
          <a:xfrm>
            <a:off x="2051769" y="523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043BEE27-34E3-1472-E474-AC251B3D546C}"/>
              </a:ext>
            </a:extLst>
          </p:cNvPr>
          <p:cNvSpPr>
            <a:spLocks/>
          </p:cNvSpPr>
          <p:nvPr/>
        </p:nvSpPr>
        <p:spPr>
          <a:xfrm>
            <a:off x="2267769" y="523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DE5FFED7-3122-7C30-AF89-FE490915325C}"/>
              </a:ext>
            </a:extLst>
          </p:cNvPr>
          <p:cNvSpPr>
            <a:spLocks/>
          </p:cNvSpPr>
          <p:nvPr/>
        </p:nvSpPr>
        <p:spPr>
          <a:xfrm>
            <a:off x="1619769" y="480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12BE94DB-3D26-7F2F-7F4E-9A808A1B52CC}"/>
              </a:ext>
            </a:extLst>
          </p:cNvPr>
          <p:cNvSpPr>
            <a:spLocks/>
          </p:cNvSpPr>
          <p:nvPr/>
        </p:nvSpPr>
        <p:spPr>
          <a:xfrm>
            <a:off x="1835769" y="480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EDC53FB-EB59-7D98-69FA-D5E761824CD2}"/>
              </a:ext>
            </a:extLst>
          </p:cNvPr>
          <p:cNvSpPr>
            <a:spLocks/>
          </p:cNvSpPr>
          <p:nvPr/>
        </p:nvSpPr>
        <p:spPr>
          <a:xfrm>
            <a:off x="2051769" y="480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71D833AE-597B-B60F-D28C-24F2A697015F}"/>
              </a:ext>
            </a:extLst>
          </p:cNvPr>
          <p:cNvSpPr>
            <a:spLocks/>
          </p:cNvSpPr>
          <p:nvPr/>
        </p:nvSpPr>
        <p:spPr>
          <a:xfrm>
            <a:off x="2267769" y="480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4C13AAA7-0541-62B0-4E36-69D944D4CDA3}"/>
              </a:ext>
            </a:extLst>
          </p:cNvPr>
          <p:cNvSpPr>
            <a:spLocks/>
          </p:cNvSpPr>
          <p:nvPr/>
        </p:nvSpPr>
        <p:spPr>
          <a:xfrm>
            <a:off x="2483769" y="480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C54104F3-48D0-13E2-8E19-6AB6FF9FABF8}"/>
              </a:ext>
            </a:extLst>
          </p:cNvPr>
          <p:cNvSpPr>
            <a:spLocks/>
          </p:cNvSpPr>
          <p:nvPr/>
        </p:nvSpPr>
        <p:spPr>
          <a:xfrm>
            <a:off x="2699769" y="480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144A2FBC-CAE0-B85A-4126-B2A1985CE2C7}"/>
              </a:ext>
            </a:extLst>
          </p:cNvPr>
          <p:cNvSpPr>
            <a:spLocks/>
          </p:cNvSpPr>
          <p:nvPr/>
        </p:nvSpPr>
        <p:spPr>
          <a:xfrm>
            <a:off x="1619769" y="501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5C265B36-FBEB-E4B7-058E-74DE85B4AE00}"/>
              </a:ext>
            </a:extLst>
          </p:cNvPr>
          <p:cNvSpPr>
            <a:spLocks/>
          </p:cNvSpPr>
          <p:nvPr/>
        </p:nvSpPr>
        <p:spPr>
          <a:xfrm>
            <a:off x="1835769" y="501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B5080417-0063-4145-A597-D48893F128A7}"/>
              </a:ext>
            </a:extLst>
          </p:cNvPr>
          <p:cNvSpPr>
            <a:spLocks/>
          </p:cNvSpPr>
          <p:nvPr/>
        </p:nvSpPr>
        <p:spPr>
          <a:xfrm>
            <a:off x="2483769" y="501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39FCF0FF-27A8-AE2A-E21F-9D6284AFE787}"/>
              </a:ext>
            </a:extLst>
          </p:cNvPr>
          <p:cNvSpPr>
            <a:spLocks/>
          </p:cNvSpPr>
          <p:nvPr/>
        </p:nvSpPr>
        <p:spPr>
          <a:xfrm>
            <a:off x="2699769" y="501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87A2E5CF-9B91-8643-21ED-C57423954119}"/>
              </a:ext>
            </a:extLst>
          </p:cNvPr>
          <p:cNvSpPr>
            <a:spLocks/>
          </p:cNvSpPr>
          <p:nvPr/>
        </p:nvSpPr>
        <p:spPr>
          <a:xfrm>
            <a:off x="1619769" y="523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C7F9470C-552D-0ACB-3372-A70589EDFD3F}"/>
              </a:ext>
            </a:extLst>
          </p:cNvPr>
          <p:cNvSpPr>
            <a:spLocks/>
          </p:cNvSpPr>
          <p:nvPr/>
        </p:nvSpPr>
        <p:spPr>
          <a:xfrm>
            <a:off x="1835769" y="523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16CC8A68-25D6-3708-256B-98B9513C05CC}"/>
              </a:ext>
            </a:extLst>
          </p:cNvPr>
          <p:cNvSpPr>
            <a:spLocks/>
          </p:cNvSpPr>
          <p:nvPr/>
        </p:nvSpPr>
        <p:spPr>
          <a:xfrm>
            <a:off x="2483769" y="523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4DB817B3-B72C-DF70-BD38-93A3153C871F}"/>
              </a:ext>
            </a:extLst>
          </p:cNvPr>
          <p:cNvSpPr>
            <a:spLocks/>
          </p:cNvSpPr>
          <p:nvPr/>
        </p:nvSpPr>
        <p:spPr>
          <a:xfrm>
            <a:off x="2699769" y="523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6E63CBF0-0FD0-DC37-39BA-501C1E2D55FA}"/>
              </a:ext>
            </a:extLst>
          </p:cNvPr>
          <p:cNvSpPr>
            <a:spLocks/>
          </p:cNvSpPr>
          <p:nvPr/>
        </p:nvSpPr>
        <p:spPr>
          <a:xfrm>
            <a:off x="1619769" y="5449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706C62DF-4315-4904-EE30-584A8C871DCA}"/>
              </a:ext>
            </a:extLst>
          </p:cNvPr>
          <p:cNvSpPr>
            <a:spLocks/>
          </p:cNvSpPr>
          <p:nvPr/>
        </p:nvSpPr>
        <p:spPr>
          <a:xfrm>
            <a:off x="1835769" y="5449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2C543BAB-1788-0F82-6FFA-68A57200EE93}"/>
              </a:ext>
            </a:extLst>
          </p:cNvPr>
          <p:cNvSpPr>
            <a:spLocks/>
          </p:cNvSpPr>
          <p:nvPr/>
        </p:nvSpPr>
        <p:spPr>
          <a:xfrm>
            <a:off x="2051769" y="5449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11522877-BD97-ABCC-E697-6E0504491380}"/>
              </a:ext>
            </a:extLst>
          </p:cNvPr>
          <p:cNvSpPr>
            <a:spLocks/>
          </p:cNvSpPr>
          <p:nvPr/>
        </p:nvSpPr>
        <p:spPr>
          <a:xfrm>
            <a:off x="2267769" y="5449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53F6769B-51E6-B6ED-8003-689F49BE6590}"/>
              </a:ext>
            </a:extLst>
          </p:cNvPr>
          <p:cNvSpPr>
            <a:spLocks/>
          </p:cNvSpPr>
          <p:nvPr/>
        </p:nvSpPr>
        <p:spPr>
          <a:xfrm>
            <a:off x="2483769" y="5449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0EDCA515-7A48-E095-FAA7-B7CF35F05561}"/>
              </a:ext>
            </a:extLst>
          </p:cNvPr>
          <p:cNvSpPr>
            <a:spLocks/>
          </p:cNvSpPr>
          <p:nvPr/>
        </p:nvSpPr>
        <p:spPr>
          <a:xfrm>
            <a:off x="2699769" y="5449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4A66CFDC-D6B6-888A-3516-DE9CC70B51B4}"/>
              </a:ext>
            </a:extLst>
          </p:cNvPr>
          <p:cNvSpPr>
            <a:spLocks/>
          </p:cNvSpPr>
          <p:nvPr/>
        </p:nvSpPr>
        <p:spPr>
          <a:xfrm>
            <a:off x="1619769" y="5665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51798C1D-ACAD-2A9B-F7A7-889C25C0B534}"/>
              </a:ext>
            </a:extLst>
          </p:cNvPr>
          <p:cNvSpPr>
            <a:spLocks/>
          </p:cNvSpPr>
          <p:nvPr/>
        </p:nvSpPr>
        <p:spPr>
          <a:xfrm>
            <a:off x="1835769" y="5665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E74CB856-F501-D586-F09C-32E1A916B7F0}"/>
              </a:ext>
            </a:extLst>
          </p:cNvPr>
          <p:cNvSpPr>
            <a:spLocks/>
          </p:cNvSpPr>
          <p:nvPr/>
        </p:nvSpPr>
        <p:spPr>
          <a:xfrm>
            <a:off x="2051769" y="5665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7E26E52D-573D-F546-8B31-9B35F8E302FB}"/>
              </a:ext>
            </a:extLst>
          </p:cNvPr>
          <p:cNvSpPr>
            <a:spLocks/>
          </p:cNvSpPr>
          <p:nvPr/>
        </p:nvSpPr>
        <p:spPr>
          <a:xfrm>
            <a:off x="2267769" y="5665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5917CBB8-67E5-12C6-2CA3-A25D545368BE}"/>
              </a:ext>
            </a:extLst>
          </p:cNvPr>
          <p:cNvSpPr>
            <a:spLocks/>
          </p:cNvSpPr>
          <p:nvPr/>
        </p:nvSpPr>
        <p:spPr>
          <a:xfrm>
            <a:off x="2483769" y="5665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69571AC7-6B2F-88D6-09D4-914496DCD41C}"/>
              </a:ext>
            </a:extLst>
          </p:cNvPr>
          <p:cNvSpPr>
            <a:spLocks/>
          </p:cNvSpPr>
          <p:nvPr/>
        </p:nvSpPr>
        <p:spPr>
          <a:xfrm>
            <a:off x="2699769" y="5665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F4544CF-C80C-0A6F-F4B1-3422FA0F598C}"/>
              </a:ext>
            </a:extLst>
          </p:cNvPr>
          <p:cNvSpPr>
            <a:spLocks/>
          </p:cNvSpPr>
          <p:nvPr/>
        </p:nvSpPr>
        <p:spPr>
          <a:xfrm>
            <a:off x="1619769" y="588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DD26F43-C921-42E6-5E86-EAD22F2513FA}"/>
              </a:ext>
            </a:extLst>
          </p:cNvPr>
          <p:cNvSpPr>
            <a:spLocks/>
          </p:cNvSpPr>
          <p:nvPr/>
        </p:nvSpPr>
        <p:spPr>
          <a:xfrm>
            <a:off x="1835769" y="588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F5C871A7-2D80-BB37-A896-671A7E1DD8A0}"/>
              </a:ext>
            </a:extLst>
          </p:cNvPr>
          <p:cNvSpPr>
            <a:spLocks/>
          </p:cNvSpPr>
          <p:nvPr/>
        </p:nvSpPr>
        <p:spPr>
          <a:xfrm>
            <a:off x="2051769" y="588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DD8192D9-DE5E-A1C2-F464-85538EA055E5}"/>
              </a:ext>
            </a:extLst>
          </p:cNvPr>
          <p:cNvSpPr>
            <a:spLocks/>
          </p:cNvSpPr>
          <p:nvPr/>
        </p:nvSpPr>
        <p:spPr>
          <a:xfrm>
            <a:off x="2267769" y="588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4C124BBE-E247-767C-15F2-D223468F49A1}"/>
              </a:ext>
            </a:extLst>
          </p:cNvPr>
          <p:cNvSpPr>
            <a:spLocks/>
          </p:cNvSpPr>
          <p:nvPr/>
        </p:nvSpPr>
        <p:spPr>
          <a:xfrm>
            <a:off x="2483769" y="588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14917130-CAFB-46E8-81D4-FF5C76AED417}"/>
              </a:ext>
            </a:extLst>
          </p:cNvPr>
          <p:cNvSpPr>
            <a:spLocks/>
          </p:cNvSpPr>
          <p:nvPr/>
        </p:nvSpPr>
        <p:spPr>
          <a:xfrm>
            <a:off x="2699769" y="588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995BA9A7-12CB-1B16-D987-20F1D17725DE}"/>
              </a:ext>
            </a:extLst>
          </p:cNvPr>
          <p:cNvSpPr>
            <a:spLocks/>
          </p:cNvSpPr>
          <p:nvPr/>
        </p:nvSpPr>
        <p:spPr>
          <a:xfrm>
            <a:off x="2916781" y="480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xmlns="" id="{3E6C2604-A1D6-E1EA-1B5F-9928B1FE724A}"/>
              </a:ext>
            </a:extLst>
          </p:cNvPr>
          <p:cNvSpPr>
            <a:spLocks/>
          </p:cNvSpPr>
          <p:nvPr/>
        </p:nvSpPr>
        <p:spPr>
          <a:xfrm>
            <a:off x="3132781" y="480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25C4278D-E92D-206E-6E06-94FABB8E9C98}"/>
              </a:ext>
            </a:extLst>
          </p:cNvPr>
          <p:cNvSpPr>
            <a:spLocks/>
          </p:cNvSpPr>
          <p:nvPr/>
        </p:nvSpPr>
        <p:spPr>
          <a:xfrm>
            <a:off x="2916781" y="501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xmlns="" id="{3107670D-602F-3E32-AC10-F5711441134B}"/>
              </a:ext>
            </a:extLst>
          </p:cNvPr>
          <p:cNvSpPr>
            <a:spLocks/>
          </p:cNvSpPr>
          <p:nvPr/>
        </p:nvSpPr>
        <p:spPr>
          <a:xfrm>
            <a:off x="3132781" y="501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xmlns="" id="{F9D79AC8-9FF4-E1EE-524F-4877F6DC24CF}"/>
              </a:ext>
            </a:extLst>
          </p:cNvPr>
          <p:cNvSpPr>
            <a:spLocks/>
          </p:cNvSpPr>
          <p:nvPr/>
        </p:nvSpPr>
        <p:spPr>
          <a:xfrm>
            <a:off x="2916781" y="523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xmlns="" id="{00236CEA-DAA5-D9EB-6DE3-D5BBE4EF14EE}"/>
              </a:ext>
            </a:extLst>
          </p:cNvPr>
          <p:cNvSpPr>
            <a:spLocks/>
          </p:cNvSpPr>
          <p:nvPr/>
        </p:nvSpPr>
        <p:spPr>
          <a:xfrm>
            <a:off x="3132781" y="523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xmlns="" id="{11FCE32F-E6EE-7A30-15DB-D4CE11688CA5}"/>
              </a:ext>
            </a:extLst>
          </p:cNvPr>
          <p:cNvSpPr>
            <a:spLocks/>
          </p:cNvSpPr>
          <p:nvPr/>
        </p:nvSpPr>
        <p:spPr>
          <a:xfrm>
            <a:off x="2916781" y="5449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xmlns="" id="{EE623CCB-DB14-ACA9-5852-EDDAD31EA653}"/>
              </a:ext>
            </a:extLst>
          </p:cNvPr>
          <p:cNvSpPr>
            <a:spLocks/>
          </p:cNvSpPr>
          <p:nvPr/>
        </p:nvSpPr>
        <p:spPr>
          <a:xfrm>
            <a:off x="3132781" y="5449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xmlns="" id="{EF9E46DD-129D-CFDD-2871-2455879147F5}"/>
              </a:ext>
            </a:extLst>
          </p:cNvPr>
          <p:cNvSpPr>
            <a:spLocks/>
          </p:cNvSpPr>
          <p:nvPr/>
        </p:nvSpPr>
        <p:spPr>
          <a:xfrm>
            <a:off x="2916781" y="5665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xmlns="" id="{C7743625-49DE-4669-FCD4-1DBEE062A047}"/>
              </a:ext>
            </a:extLst>
          </p:cNvPr>
          <p:cNvSpPr>
            <a:spLocks/>
          </p:cNvSpPr>
          <p:nvPr/>
        </p:nvSpPr>
        <p:spPr>
          <a:xfrm>
            <a:off x="3132781" y="5665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xmlns="" id="{288EBEF3-75FE-AB38-D19A-67F85C4C6F8E}"/>
              </a:ext>
            </a:extLst>
          </p:cNvPr>
          <p:cNvSpPr>
            <a:spLocks/>
          </p:cNvSpPr>
          <p:nvPr/>
        </p:nvSpPr>
        <p:spPr>
          <a:xfrm>
            <a:off x="2916781" y="588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xmlns="" id="{71FB1F9A-52F6-D121-3A2E-5760E83C8821}"/>
              </a:ext>
            </a:extLst>
          </p:cNvPr>
          <p:cNvSpPr>
            <a:spLocks/>
          </p:cNvSpPr>
          <p:nvPr/>
        </p:nvSpPr>
        <p:spPr>
          <a:xfrm>
            <a:off x="3132781" y="588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xmlns="" id="{13743458-CD42-D3DA-1135-9E151E775D8B}"/>
              </a:ext>
            </a:extLst>
          </p:cNvPr>
          <p:cNvSpPr>
            <a:spLocks/>
          </p:cNvSpPr>
          <p:nvPr/>
        </p:nvSpPr>
        <p:spPr>
          <a:xfrm>
            <a:off x="1619769" y="609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xmlns="" id="{BEA522B9-7860-4F6F-6F8B-038FA20502F2}"/>
              </a:ext>
            </a:extLst>
          </p:cNvPr>
          <p:cNvSpPr>
            <a:spLocks/>
          </p:cNvSpPr>
          <p:nvPr/>
        </p:nvSpPr>
        <p:spPr>
          <a:xfrm>
            <a:off x="1835769" y="609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xmlns="" id="{BC4AC2F4-D3B0-3A16-FA9B-7B98D282373A}"/>
              </a:ext>
            </a:extLst>
          </p:cNvPr>
          <p:cNvSpPr>
            <a:spLocks/>
          </p:cNvSpPr>
          <p:nvPr/>
        </p:nvSpPr>
        <p:spPr>
          <a:xfrm>
            <a:off x="2051769" y="609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xmlns="" id="{6C605A6C-8C82-53FF-0CE2-F895A338E6EB}"/>
              </a:ext>
            </a:extLst>
          </p:cNvPr>
          <p:cNvSpPr>
            <a:spLocks/>
          </p:cNvSpPr>
          <p:nvPr/>
        </p:nvSpPr>
        <p:spPr>
          <a:xfrm>
            <a:off x="2267769" y="609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xmlns="" id="{1C0CD8B1-F372-BA9E-2953-BB1649D7C4F5}"/>
              </a:ext>
            </a:extLst>
          </p:cNvPr>
          <p:cNvSpPr>
            <a:spLocks/>
          </p:cNvSpPr>
          <p:nvPr/>
        </p:nvSpPr>
        <p:spPr>
          <a:xfrm>
            <a:off x="2483769" y="609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xmlns="" id="{E027A35C-9325-AD46-F28A-DF07F82C1D63}"/>
              </a:ext>
            </a:extLst>
          </p:cNvPr>
          <p:cNvSpPr>
            <a:spLocks/>
          </p:cNvSpPr>
          <p:nvPr/>
        </p:nvSpPr>
        <p:spPr>
          <a:xfrm>
            <a:off x="2699769" y="609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xmlns="" id="{F55AE4B9-1865-B820-4E98-27463DF704FE}"/>
              </a:ext>
            </a:extLst>
          </p:cNvPr>
          <p:cNvSpPr>
            <a:spLocks/>
          </p:cNvSpPr>
          <p:nvPr/>
        </p:nvSpPr>
        <p:spPr>
          <a:xfrm>
            <a:off x="1619769" y="631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xmlns="" id="{627D7624-237A-6E7C-421D-E0665C3A08C3}"/>
              </a:ext>
            </a:extLst>
          </p:cNvPr>
          <p:cNvSpPr>
            <a:spLocks/>
          </p:cNvSpPr>
          <p:nvPr/>
        </p:nvSpPr>
        <p:spPr>
          <a:xfrm>
            <a:off x="1835769" y="631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xmlns="" id="{141DD647-4E62-F0BB-915A-AE63DF711E17}"/>
              </a:ext>
            </a:extLst>
          </p:cNvPr>
          <p:cNvSpPr>
            <a:spLocks/>
          </p:cNvSpPr>
          <p:nvPr/>
        </p:nvSpPr>
        <p:spPr>
          <a:xfrm>
            <a:off x="2051769" y="631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xmlns="" id="{7245435B-EA4D-5FE8-1E27-2F622230D9F2}"/>
              </a:ext>
            </a:extLst>
          </p:cNvPr>
          <p:cNvSpPr>
            <a:spLocks/>
          </p:cNvSpPr>
          <p:nvPr/>
        </p:nvSpPr>
        <p:spPr>
          <a:xfrm>
            <a:off x="2267769" y="631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xmlns="" id="{669907F9-4BE5-D5C1-471D-522703BECCB3}"/>
              </a:ext>
            </a:extLst>
          </p:cNvPr>
          <p:cNvSpPr>
            <a:spLocks/>
          </p:cNvSpPr>
          <p:nvPr/>
        </p:nvSpPr>
        <p:spPr>
          <a:xfrm>
            <a:off x="2483769" y="631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xmlns="" id="{24BBCDE2-7E61-6066-BF4B-BAE16B89FADF}"/>
              </a:ext>
            </a:extLst>
          </p:cNvPr>
          <p:cNvSpPr>
            <a:spLocks/>
          </p:cNvSpPr>
          <p:nvPr/>
        </p:nvSpPr>
        <p:spPr>
          <a:xfrm>
            <a:off x="2699769" y="631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xmlns="" id="{07A9EF50-9B40-166B-5AB7-10FDE1BF6079}"/>
              </a:ext>
            </a:extLst>
          </p:cNvPr>
          <p:cNvSpPr>
            <a:spLocks/>
          </p:cNvSpPr>
          <p:nvPr/>
        </p:nvSpPr>
        <p:spPr>
          <a:xfrm>
            <a:off x="2916781" y="609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xmlns="" id="{1ACF64B9-0EBE-C3CD-360F-067EF83DA850}"/>
              </a:ext>
            </a:extLst>
          </p:cNvPr>
          <p:cNvSpPr>
            <a:spLocks/>
          </p:cNvSpPr>
          <p:nvPr/>
        </p:nvSpPr>
        <p:spPr>
          <a:xfrm>
            <a:off x="3132781" y="609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xmlns="" id="{5D1D570B-59DA-061E-6779-30DE444358FB}"/>
              </a:ext>
            </a:extLst>
          </p:cNvPr>
          <p:cNvSpPr>
            <a:spLocks/>
          </p:cNvSpPr>
          <p:nvPr/>
        </p:nvSpPr>
        <p:spPr>
          <a:xfrm>
            <a:off x="2916781" y="631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xmlns="" id="{AF8A6FA4-A100-AA87-C88F-5F443AE54682}"/>
              </a:ext>
            </a:extLst>
          </p:cNvPr>
          <p:cNvSpPr>
            <a:spLocks/>
          </p:cNvSpPr>
          <p:nvPr/>
        </p:nvSpPr>
        <p:spPr>
          <a:xfrm>
            <a:off x="3132781" y="631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xmlns="" id="{62DB6795-1332-A826-D5AA-67A0299486D9}"/>
              </a:ext>
            </a:extLst>
          </p:cNvPr>
          <p:cNvSpPr>
            <a:spLocks/>
          </p:cNvSpPr>
          <p:nvPr/>
        </p:nvSpPr>
        <p:spPr>
          <a:xfrm>
            <a:off x="1834757" y="5002162"/>
            <a:ext cx="432000" cy="4320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xmlns="" id="{E9925A86-FA08-7FBC-DC42-1AC0DECA29B1}"/>
              </a:ext>
            </a:extLst>
          </p:cNvPr>
          <p:cNvSpPr>
            <a:spLocks/>
          </p:cNvSpPr>
          <p:nvPr/>
        </p:nvSpPr>
        <p:spPr>
          <a:xfrm>
            <a:off x="2051769" y="2848903"/>
            <a:ext cx="432000" cy="4320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xmlns="" id="{12CE7913-00AE-2ED8-B017-C70BA044EC77}"/>
              </a:ext>
            </a:extLst>
          </p:cNvPr>
          <p:cNvSpPr>
            <a:spLocks/>
          </p:cNvSpPr>
          <p:nvPr/>
        </p:nvSpPr>
        <p:spPr>
          <a:xfrm>
            <a:off x="1621051" y="2425309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xmlns="" id="{8B61B298-6776-A92E-16D8-693C8F9995DC}"/>
              </a:ext>
            </a:extLst>
          </p:cNvPr>
          <p:cNvSpPr>
            <a:spLocks/>
          </p:cNvSpPr>
          <p:nvPr/>
        </p:nvSpPr>
        <p:spPr>
          <a:xfrm>
            <a:off x="2053051" y="2425309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xmlns="" id="{E005D9AB-1F13-CBF4-C7AC-E549E62E1544}"/>
              </a:ext>
            </a:extLst>
          </p:cNvPr>
          <p:cNvSpPr>
            <a:spLocks/>
          </p:cNvSpPr>
          <p:nvPr/>
        </p:nvSpPr>
        <p:spPr>
          <a:xfrm>
            <a:off x="2486333" y="2425309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xmlns="" id="{26E319E7-4B6D-8215-9A1C-BB2FDEDA3B55}"/>
              </a:ext>
            </a:extLst>
          </p:cNvPr>
          <p:cNvSpPr>
            <a:spLocks/>
          </p:cNvSpPr>
          <p:nvPr/>
        </p:nvSpPr>
        <p:spPr>
          <a:xfrm>
            <a:off x="2916781" y="2425309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xmlns="" id="{B23B47D4-CD31-6AB6-2939-62601FC2977A}"/>
              </a:ext>
            </a:extLst>
          </p:cNvPr>
          <p:cNvSpPr>
            <a:spLocks/>
          </p:cNvSpPr>
          <p:nvPr/>
        </p:nvSpPr>
        <p:spPr>
          <a:xfrm>
            <a:off x="1621051" y="2857309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xmlns="" id="{1F69E346-5007-F001-6116-5973868C0627}"/>
              </a:ext>
            </a:extLst>
          </p:cNvPr>
          <p:cNvSpPr>
            <a:spLocks/>
          </p:cNvSpPr>
          <p:nvPr/>
        </p:nvSpPr>
        <p:spPr>
          <a:xfrm>
            <a:off x="2053051" y="2857309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xmlns="" id="{A7B273E2-3D68-89D3-0519-148B8B644462}"/>
              </a:ext>
            </a:extLst>
          </p:cNvPr>
          <p:cNvSpPr>
            <a:spLocks/>
          </p:cNvSpPr>
          <p:nvPr/>
        </p:nvSpPr>
        <p:spPr>
          <a:xfrm>
            <a:off x="2486333" y="2857309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xmlns="" id="{D9F79665-6FBE-CA5B-4512-4A4EB2B748C8}"/>
              </a:ext>
            </a:extLst>
          </p:cNvPr>
          <p:cNvSpPr>
            <a:spLocks/>
          </p:cNvSpPr>
          <p:nvPr/>
        </p:nvSpPr>
        <p:spPr>
          <a:xfrm>
            <a:off x="2916781" y="2857309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xmlns="" id="{46B0D69A-28C8-00D0-9F32-3A2F37A0B88C}"/>
              </a:ext>
            </a:extLst>
          </p:cNvPr>
          <p:cNvSpPr>
            <a:spLocks/>
          </p:cNvSpPr>
          <p:nvPr/>
        </p:nvSpPr>
        <p:spPr>
          <a:xfrm>
            <a:off x="2700388" y="3550095"/>
            <a:ext cx="432000" cy="4320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xmlns="" id="{401283B7-E342-AAE2-7317-D8CD62B897EA}"/>
              </a:ext>
            </a:extLst>
          </p:cNvPr>
          <p:cNvSpPr>
            <a:spLocks/>
          </p:cNvSpPr>
          <p:nvPr/>
        </p:nvSpPr>
        <p:spPr>
          <a:xfrm>
            <a:off x="1621051" y="3290487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xmlns="" id="{77D2B836-8BC2-D0C4-F2D0-34309FC4F038}"/>
              </a:ext>
            </a:extLst>
          </p:cNvPr>
          <p:cNvSpPr>
            <a:spLocks/>
          </p:cNvSpPr>
          <p:nvPr/>
        </p:nvSpPr>
        <p:spPr>
          <a:xfrm>
            <a:off x="2053051" y="3290487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xmlns="" id="{39396A53-152B-B69E-1F16-9F1F18FAFB19}"/>
              </a:ext>
            </a:extLst>
          </p:cNvPr>
          <p:cNvSpPr>
            <a:spLocks/>
          </p:cNvSpPr>
          <p:nvPr/>
        </p:nvSpPr>
        <p:spPr>
          <a:xfrm>
            <a:off x="2486333" y="3290487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xmlns="" id="{C46EB7B7-BD8B-DCE8-1764-66760B792B2A}"/>
              </a:ext>
            </a:extLst>
          </p:cNvPr>
          <p:cNvSpPr>
            <a:spLocks/>
          </p:cNvSpPr>
          <p:nvPr/>
        </p:nvSpPr>
        <p:spPr>
          <a:xfrm>
            <a:off x="2916781" y="3290487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xmlns="" id="{25EFE0F2-01A0-5040-1FF1-421FFE94C1E0}"/>
              </a:ext>
            </a:extLst>
          </p:cNvPr>
          <p:cNvSpPr>
            <a:spLocks/>
          </p:cNvSpPr>
          <p:nvPr/>
        </p:nvSpPr>
        <p:spPr>
          <a:xfrm>
            <a:off x="2051769" y="2855576"/>
            <a:ext cx="432000" cy="4320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xmlns="" id="{DFBD58E0-8986-071B-EAB4-E0185F3BF9A3}"/>
              </a:ext>
            </a:extLst>
          </p:cNvPr>
          <p:cNvSpPr>
            <a:spLocks/>
          </p:cNvSpPr>
          <p:nvPr/>
        </p:nvSpPr>
        <p:spPr>
          <a:xfrm>
            <a:off x="1620658" y="3719932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xmlns="" id="{67ED0FB9-B0DD-3AAA-C213-263A50992D8B}"/>
              </a:ext>
            </a:extLst>
          </p:cNvPr>
          <p:cNvSpPr>
            <a:spLocks/>
          </p:cNvSpPr>
          <p:nvPr/>
        </p:nvSpPr>
        <p:spPr>
          <a:xfrm>
            <a:off x="2052658" y="3719932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xmlns="" id="{1CCAE0B6-039E-9255-5170-5674E2124F3B}"/>
              </a:ext>
            </a:extLst>
          </p:cNvPr>
          <p:cNvSpPr>
            <a:spLocks/>
          </p:cNvSpPr>
          <p:nvPr/>
        </p:nvSpPr>
        <p:spPr>
          <a:xfrm>
            <a:off x="2485940" y="3719932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xmlns="" id="{683B1E0C-B97F-7AD1-28C5-031ECF9E651A}"/>
              </a:ext>
            </a:extLst>
          </p:cNvPr>
          <p:cNvSpPr>
            <a:spLocks/>
          </p:cNvSpPr>
          <p:nvPr/>
        </p:nvSpPr>
        <p:spPr>
          <a:xfrm>
            <a:off x="2916388" y="3719932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ZoneTexte 146">
                <a:extLst>
                  <a:ext uri="{FF2B5EF4-FFF2-40B4-BE49-F238E27FC236}">
                    <a16:creationId xmlns:a16="http://schemas.microsoft.com/office/drawing/2014/main" xmlns="" id="{E426AB98-9780-EC2A-440B-53DEB1AA6896}"/>
                  </a:ext>
                </a:extLst>
              </p:cNvPr>
              <p:cNvSpPr txBox="1"/>
              <p:nvPr/>
            </p:nvSpPr>
            <p:spPr>
              <a:xfrm>
                <a:off x="4180993" y="5356540"/>
                <a:ext cx="1807008" cy="618311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</m:oMath>
                  </m:oMathPara>
                </a14:m>
                <a:endParaRPr lang="fr-F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7" name="ZoneTexte 146">
                <a:extLst>
                  <a:ext uri="{FF2B5EF4-FFF2-40B4-BE49-F238E27FC236}">
                    <a16:creationId xmlns:a16="http://schemas.microsoft.com/office/drawing/2014/main" id="{E426AB98-9780-EC2A-440B-53DEB1AA6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993" y="5356540"/>
                <a:ext cx="1807008" cy="6183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ZoneTexte 147">
                <a:extLst>
                  <a:ext uri="{FF2B5EF4-FFF2-40B4-BE49-F238E27FC236}">
                    <a16:creationId xmlns:a16="http://schemas.microsoft.com/office/drawing/2014/main" xmlns="" id="{8332448B-7B30-9048-491B-1FCF1211C2C0}"/>
                  </a:ext>
                </a:extLst>
              </p:cNvPr>
              <p:cNvSpPr txBox="1"/>
              <p:nvPr/>
            </p:nvSpPr>
            <p:spPr>
              <a:xfrm>
                <a:off x="4180993" y="3096237"/>
                <a:ext cx="1807008" cy="369332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8" name="ZoneTexte 147">
                <a:extLst>
                  <a:ext uri="{FF2B5EF4-FFF2-40B4-BE49-F238E27FC236}">
                    <a16:creationId xmlns:a16="http://schemas.microsoft.com/office/drawing/2014/main" id="{8332448B-7B30-9048-491B-1FCF1211C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993" y="3096237"/>
                <a:ext cx="180700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ZoneTexte 148">
            <a:extLst>
              <a:ext uri="{FF2B5EF4-FFF2-40B4-BE49-F238E27FC236}">
                <a16:creationId xmlns:a16="http://schemas.microsoft.com/office/drawing/2014/main" xmlns="" id="{6ED0DFBB-392A-FD7A-7FFF-D85CF164065A}"/>
              </a:ext>
            </a:extLst>
          </p:cNvPr>
          <p:cNvSpPr txBox="1"/>
          <p:nvPr/>
        </p:nvSpPr>
        <p:spPr>
          <a:xfrm>
            <a:off x="3812788" y="4706762"/>
            <a:ext cx="2299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Security factor S</a:t>
            </a:r>
            <a:endParaRPr lang="fr-FR" dirty="0"/>
          </a:p>
        </p:txBody>
      </p:sp>
      <p:sp>
        <p:nvSpPr>
          <p:cNvPr id="150" name="ZoneTexte 149">
            <a:extLst>
              <a:ext uri="{FF2B5EF4-FFF2-40B4-BE49-F238E27FC236}">
                <a16:creationId xmlns:a16="http://schemas.microsoft.com/office/drawing/2014/main" xmlns="" id="{DDBABAD7-91BF-8D43-EC03-8D302D94624F}"/>
              </a:ext>
            </a:extLst>
          </p:cNvPr>
          <p:cNvSpPr txBox="1"/>
          <p:nvPr/>
        </p:nvSpPr>
        <p:spPr>
          <a:xfrm>
            <a:off x="7735177" y="4001396"/>
            <a:ext cx="32160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effectLst/>
                <a:latin typeface="+mj-lt"/>
              </a:rPr>
              <a:t>This security factor is due to the Nyquist-</a:t>
            </a:r>
            <a:r>
              <a:rPr lang="en-US" b="0" i="1" dirty="0" err="1">
                <a:effectLst/>
                <a:latin typeface="+mj-lt"/>
              </a:rPr>
              <a:t>Shanon</a:t>
            </a:r>
            <a:r>
              <a:rPr lang="en-US" b="0" i="1" dirty="0">
                <a:effectLst/>
                <a:latin typeface="+mj-lt"/>
              </a:rPr>
              <a:t> theorem.</a:t>
            </a:r>
            <a:endParaRPr lang="en-US" i="1" dirty="0">
              <a:latin typeface="+mj-lt"/>
            </a:endParaRPr>
          </a:p>
          <a:p>
            <a:endParaRPr lang="en-US" b="0" i="1" dirty="0">
              <a:effectLst/>
              <a:latin typeface="+mj-lt"/>
            </a:endParaRPr>
          </a:p>
          <a:p>
            <a:r>
              <a:rPr lang="en-US" i="1" dirty="0">
                <a:latin typeface="+mj-lt"/>
              </a:rPr>
              <a:t>And S &gt;= 2</a:t>
            </a:r>
            <a:endParaRPr lang="en-US" b="0" i="1" dirty="0">
              <a:effectLst/>
              <a:latin typeface="+mj-lt"/>
            </a:endParaRPr>
          </a:p>
        </p:txBody>
      </p:sp>
      <p:sp>
        <p:nvSpPr>
          <p:cNvPr id="151" name="ZoneTexte 150">
            <a:extLst>
              <a:ext uri="{FF2B5EF4-FFF2-40B4-BE49-F238E27FC236}">
                <a16:creationId xmlns:a16="http://schemas.microsoft.com/office/drawing/2014/main" xmlns="" id="{324C1BB9-F37F-B119-BCC9-9AEE32D8CA1C}"/>
              </a:ext>
            </a:extLst>
          </p:cNvPr>
          <p:cNvSpPr txBox="1"/>
          <p:nvPr/>
        </p:nvSpPr>
        <p:spPr>
          <a:xfrm>
            <a:off x="8114976" y="5744031"/>
            <a:ext cx="37710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1" dirty="0"/>
              <a:t>To </a:t>
            </a:r>
            <a:r>
              <a:rPr lang="fr-FR" i="1" dirty="0" err="1"/>
              <a:t>verify</a:t>
            </a:r>
            <a:r>
              <a:rPr lang="fr-FR" i="1" dirty="0"/>
              <a:t> </a:t>
            </a:r>
            <a:r>
              <a:rPr lang="fr-FR" i="1" dirty="0" err="1"/>
              <a:t>is</a:t>
            </a:r>
            <a:r>
              <a:rPr lang="fr-FR" i="1" dirty="0"/>
              <a:t> the spatial </a:t>
            </a:r>
            <a:r>
              <a:rPr lang="fr-FR" i="1" dirty="0" err="1"/>
              <a:t>resolution</a:t>
            </a:r>
            <a:r>
              <a:rPr lang="fr-FR" i="1" dirty="0"/>
              <a:t> </a:t>
            </a:r>
            <a:r>
              <a:rPr lang="fr-FR" i="1" dirty="0" err="1"/>
              <a:t>is</a:t>
            </a:r>
            <a:r>
              <a:rPr lang="fr-FR" i="1" dirty="0"/>
              <a:t> good </a:t>
            </a:r>
            <a:r>
              <a:rPr lang="fr-FR" i="1" dirty="0" err="1"/>
              <a:t>enough</a:t>
            </a:r>
            <a:r>
              <a:rPr lang="fr-FR" i="1" dirty="0"/>
              <a:t>, </a:t>
            </a:r>
            <a:r>
              <a:rPr lang="fr-FR" b="1" i="1" dirty="0"/>
              <a:t>calibration </a:t>
            </a:r>
            <a:r>
              <a:rPr lang="fr-FR" b="1" i="1" dirty="0" err="1"/>
              <a:t>target</a:t>
            </a:r>
            <a:r>
              <a:rPr lang="fr-FR" i="1" dirty="0"/>
              <a:t> can </a:t>
            </a:r>
            <a:r>
              <a:rPr lang="fr-FR" i="1" dirty="0" err="1"/>
              <a:t>be</a:t>
            </a:r>
            <a:r>
              <a:rPr lang="fr-FR" i="1" dirty="0"/>
              <a:t> </a:t>
            </a:r>
            <a:r>
              <a:rPr lang="fr-FR" i="1" dirty="0" err="1"/>
              <a:t>used</a:t>
            </a:r>
            <a:r>
              <a:rPr lang="fr-FR" i="1" dirty="0"/>
              <a:t>. (Foucault)</a:t>
            </a:r>
          </a:p>
        </p:txBody>
      </p:sp>
      <p:pic>
        <p:nvPicPr>
          <p:cNvPr id="152" name="Image 151">
            <a:extLst>
              <a:ext uri="{FF2B5EF4-FFF2-40B4-BE49-F238E27FC236}">
                <a16:creationId xmlns:a16="http://schemas.microsoft.com/office/drawing/2014/main" xmlns="" id="{3145B03C-5374-1E38-A29A-4418169AF1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6072" y="3668127"/>
            <a:ext cx="963168" cy="1865665"/>
          </a:xfrm>
          <a:prstGeom prst="rect">
            <a:avLst/>
          </a:prstGeom>
        </p:spPr>
      </p:pic>
      <p:sp>
        <p:nvSpPr>
          <p:cNvPr id="153" name="Titre 1">
            <a:extLst>
              <a:ext uri="{FF2B5EF4-FFF2-40B4-BE49-F238E27FC236}">
                <a16:creationId xmlns:a16="http://schemas.microsoft.com/office/drawing/2014/main" xmlns="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 smtClean="0"/>
              <a:t>Photodétection</a:t>
            </a:r>
            <a:r>
              <a:rPr lang="fr-FR" dirty="0" smtClean="0"/>
              <a:t> / Capteur CMOS</a:t>
            </a:r>
            <a:endParaRPr lang="fr-FR" dirty="0"/>
          </a:p>
        </p:txBody>
      </p:sp>
      <p:pic>
        <p:nvPicPr>
          <p:cNvPr id="154" name="Image 15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xmlns="" id="{64DF7E2A-50EF-13C0-C1A5-C6EE46E0A9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84" y="171029"/>
            <a:ext cx="1646143" cy="1097428"/>
          </a:xfrm>
          <a:prstGeom prst="rect">
            <a:avLst/>
          </a:prstGeom>
        </p:spPr>
      </p:pic>
      <p:cxnSp>
        <p:nvCxnSpPr>
          <p:cNvPr id="155" name="Connecteur droit 154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6" name="ZoneTexte 155">
            <a:extLst>
              <a:ext uri="{FF2B5EF4-FFF2-40B4-BE49-F238E27FC236}">
                <a16:creationId xmlns:a16="http://schemas.microsoft.com/office/drawing/2014/main" xmlns="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 smtClean="0">
                <a:solidFill>
                  <a:srgbClr val="222268"/>
                </a:solidFill>
                <a:latin typeface="+mj-lt"/>
              </a:rPr>
              <a:t>Résolution spatiale</a:t>
            </a:r>
            <a:endParaRPr lang="fr-FR" sz="1800" b="1" dirty="0">
              <a:solidFill>
                <a:srgbClr val="222268"/>
              </a:solidFill>
              <a:latin typeface="+mj-lt"/>
            </a:endParaRPr>
          </a:p>
        </p:txBody>
      </p:sp>
      <p:pic>
        <p:nvPicPr>
          <p:cNvPr id="157" name="Image 15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535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E6035B3-8E0F-4CBD-126A-7767CDD36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1D2A80B-AB02-B544-F69F-4848C9505B0C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xmlns="" id="{44B10A50-9732-3248-9BD5-A2A4384EFA0D}"/>
              </a:ext>
            </a:extLst>
          </p:cNvPr>
          <p:cNvCxnSpPr>
            <a:cxnSpLocks/>
          </p:cNvCxnSpPr>
          <p:nvPr/>
        </p:nvCxnSpPr>
        <p:spPr>
          <a:xfrm flipH="1">
            <a:off x="1105297" y="2468049"/>
            <a:ext cx="1442627" cy="1792531"/>
          </a:xfrm>
          <a:prstGeom prst="line">
            <a:avLst/>
          </a:prstGeom>
          <a:ln>
            <a:solidFill>
              <a:srgbClr val="00B0F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xmlns="" id="{2777F973-257F-50D3-E7B7-290A2223FEB8}"/>
              </a:ext>
            </a:extLst>
          </p:cNvPr>
          <p:cNvCxnSpPr>
            <a:cxnSpLocks/>
          </p:cNvCxnSpPr>
          <p:nvPr/>
        </p:nvCxnSpPr>
        <p:spPr>
          <a:xfrm>
            <a:off x="3670297" y="2468049"/>
            <a:ext cx="900009" cy="1785489"/>
          </a:xfrm>
          <a:prstGeom prst="line">
            <a:avLst/>
          </a:prstGeom>
          <a:ln>
            <a:solidFill>
              <a:srgbClr val="00B0F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xmlns="" id="{707FEE0F-E611-6246-C3E9-CC0CE7B74C58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Spatial </a:t>
            </a:r>
            <a:r>
              <a:rPr lang="fr-FR" dirty="0" err="1"/>
              <a:t>resolution</a:t>
            </a:r>
            <a:r>
              <a:rPr lang="fr-FR" dirty="0"/>
              <a:t> / P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xmlns="" id="{4A42DAC5-1CAB-DC74-C5C2-D7B8475E423B}"/>
              </a:ext>
            </a:extLst>
          </p:cNvPr>
          <p:cNvSpPr txBox="1"/>
          <p:nvPr/>
        </p:nvSpPr>
        <p:spPr>
          <a:xfrm>
            <a:off x="7735177" y="2321996"/>
            <a:ext cx="32160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Distance observed by a single pixel </a:t>
            </a:r>
            <a:r>
              <a:rPr lang="en-US" dirty="0"/>
              <a:t>in a given direction</a:t>
            </a:r>
            <a:endParaRPr lang="en-US" sz="2000" u="none" strike="noStrike" dirty="0">
              <a:solidFill>
                <a:prstClr val="black"/>
              </a:solidFill>
              <a:highlight>
                <a:srgbClr val="FFFFFF"/>
              </a:highlight>
              <a:latin typeface="+mj-lt"/>
            </a:endParaRPr>
          </a:p>
        </p:txBody>
      </p:sp>
      <p:sp>
        <p:nvSpPr>
          <p:cNvPr id="58" name="Parallélogramme 57">
            <a:extLst>
              <a:ext uri="{FF2B5EF4-FFF2-40B4-BE49-F238E27FC236}">
                <a16:creationId xmlns:a16="http://schemas.microsoft.com/office/drawing/2014/main" xmlns="" id="{A2737FFD-8C07-5563-30F4-0EB8167D89E8}"/>
              </a:ext>
            </a:extLst>
          </p:cNvPr>
          <p:cNvSpPr/>
          <p:nvPr/>
        </p:nvSpPr>
        <p:spPr>
          <a:xfrm>
            <a:off x="717851" y="4272200"/>
            <a:ext cx="3839017" cy="1346986"/>
          </a:xfrm>
          <a:prstGeom prst="parallelogram">
            <a:avLst>
              <a:gd name="adj" fmla="val 29135"/>
            </a:avLst>
          </a:prstGeom>
          <a:solidFill>
            <a:schemeClr val="bg1">
              <a:lumMod val="95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xmlns="" id="{24F5E063-DCC7-D90A-A68B-53705F749AF4}"/>
                  </a:ext>
                </a:extLst>
              </p:cNvPr>
              <p:cNvSpPr txBox="1"/>
              <p:nvPr/>
            </p:nvSpPr>
            <p:spPr>
              <a:xfrm>
                <a:off x="9643664" y="3245326"/>
                <a:ext cx="1307591" cy="501419"/>
              </a:xfrm>
              <a:prstGeom prst="rect">
                <a:avLst/>
              </a:prstGeom>
              <a:noFill/>
              <a:ln w="38100">
                <a:solidFill>
                  <a:srgbClr val="00206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</m:oMath>
                  </m:oMathPara>
                </a14:m>
                <a:endPara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24F5E063-DCC7-D90A-A68B-53705F749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3664" y="3245326"/>
                <a:ext cx="1307591" cy="5014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Parallélogramme 59">
            <a:extLst>
              <a:ext uri="{FF2B5EF4-FFF2-40B4-BE49-F238E27FC236}">
                <a16:creationId xmlns:a16="http://schemas.microsoft.com/office/drawing/2014/main" xmlns="" id="{89287B42-2123-537B-6039-DA3CB31E1489}"/>
              </a:ext>
            </a:extLst>
          </p:cNvPr>
          <p:cNvSpPr/>
          <p:nvPr/>
        </p:nvSpPr>
        <p:spPr>
          <a:xfrm>
            <a:off x="2350140" y="2468049"/>
            <a:ext cx="1320159" cy="688984"/>
          </a:xfrm>
          <a:prstGeom prst="parallelogram">
            <a:avLst>
              <a:gd name="adj" fmla="val 29135"/>
            </a:avLst>
          </a:prstGeom>
          <a:solidFill>
            <a:schemeClr val="bg2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xmlns="" id="{4C9A93F9-D01B-BDBC-695A-C7E21B6CE31B}"/>
              </a:ext>
            </a:extLst>
          </p:cNvPr>
          <p:cNvSpPr txBox="1"/>
          <p:nvPr/>
        </p:nvSpPr>
        <p:spPr>
          <a:xfrm>
            <a:off x="2725400" y="2483303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Sensor</a:t>
            </a:r>
            <a:endParaRPr lang="fr-FR" sz="1400" dirty="0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xmlns="" id="{81757BC9-B92E-796F-3E4D-3959D8D9A7A8}"/>
              </a:ext>
            </a:extLst>
          </p:cNvPr>
          <p:cNvSpPr txBox="1"/>
          <p:nvPr/>
        </p:nvSpPr>
        <p:spPr>
          <a:xfrm>
            <a:off x="2948556" y="4905100"/>
            <a:ext cx="1035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Inspection</a:t>
            </a:r>
          </a:p>
          <a:p>
            <a:pPr algn="ctr"/>
            <a:r>
              <a:rPr lang="fr-FR" sz="1400" dirty="0"/>
              <a:t>Area</a:t>
            </a:r>
          </a:p>
        </p:txBody>
      </p: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xmlns="" id="{64B311BD-C8A8-38F7-985A-4606A64247F5}"/>
              </a:ext>
            </a:extLst>
          </p:cNvPr>
          <p:cNvCxnSpPr>
            <a:cxnSpLocks/>
          </p:cNvCxnSpPr>
          <p:nvPr/>
        </p:nvCxnSpPr>
        <p:spPr>
          <a:xfrm>
            <a:off x="576075" y="5790044"/>
            <a:ext cx="356377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xmlns="" id="{32136080-EB87-A2DF-9C98-AE77416F60BB}"/>
              </a:ext>
            </a:extLst>
          </p:cNvPr>
          <p:cNvCxnSpPr>
            <a:cxnSpLocks/>
          </p:cNvCxnSpPr>
          <p:nvPr/>
        </p:nvCxnSpPr>
        <p:spPr>
          <a:xfrm flipV="1">
            <a:off x="4468008" y="4238853"/>
            <a:ext cx="377751" cy="134698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Parallélogramme 64">
            <a:extLst>
              <a:ext uri="{FF2B5EF4-FFF2-40B4-BE49-F238E27FC236}">
                <a16:creationId xmlns:a16="http://schemas.microsoft.com/office/drawing/2014/main" xmlns="" id="{0EE933A4-E9E7-1E87-A1A8-81D2977972E2}"/>
              </a:ext>
            </a:extLst>
          </p:cNvPr>
          <p:cNvSpPr/>
          <p:nvPr/>
        </p:nvSpPr>
        <p:spPr>
          <a:xfrm>
            <a:off x="2378250" y="2981946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6" name="Parallélogramme 65">
            <a:extLst>
              <a:ext uri="{FF2B5EF4-FFF2-40B4-BE49-F238E27FC236}">
                <a16:creationId xmlns:a16="http://schemas.microsoft.com/office/drawing/2014/main" xmlns="" id="{97F7181A-E3C7-D38A-F35B-42C908A2BC6D}"/>
              </a:ext>
            </a:extLst>
          </p:cNvPr>
          <p:cNvSpPr/>
          <p:nvPr/>
        </p:nvSpPr>
        <p:spPr>
          <a:xfrm>
            <a:off x="2536709" y="2981946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7" name="Parallélogramme 66">
            <a:extLst>
              <a:ext uri="{FF2B5EF4-FFF2-40B4-BE49-F238E27FC236}">
                <a16:creationId xmlns:a16="http://schemas.microsoft.com/office/drawing/2014/main" xmlns="" id="{F9D79F04-F84F-1658-E2B8-AF011B7E8407}"/>
              </a:ext>
            </a:extLst>
          </p:cNvPr>
          <p:cNvSpPr/>
          <p:nvPr/>
        </p:nvSpPr>
        <p:spPr>
          <a:xfrm>
            <a:off x="2695168" y="2982100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8" name="Parallélogramme 67">
            <a:extLst>
              <a:ext uri="{FF2B5EF4-FFF2-40B4-BE49-F238E27FC236}">
                <a16:creationId xmlns:a16="http://schemas.microsoft.com/office/drawing/2014/main" xmlns="" id="{1D69A674-FA2A-12B5-E172-226E01D1DED3}"/>
              </a:ext>
            </a:extLst>
          </p:cNvPr>
          <p:cNvSpPr/>
          <p:nvPr/>
        </p:nvSpPr>
        <p:spPr>
          <a:xfrm>
            <a:off x="2422351" y="2833775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9" name="Parallélogramme 68">
            <a:extLst>
              <a:ext uri="{FF2B5EF4-FFF2-40B4-BE49-F238E27FC236}">
                <a16:creationId xmlns:a16="http://schemas.microsoft.com/office/drawing/2014/main" xmlns="" id="{E2BF074E-6C0E-A716-E0EF-7D6DDEFFF651}"/>
              </a:ext>
            </a:extLst>
          </p:cNvPr>
          <p:cNvSpPr/>
          <p:nvPr/>
        </p:nvSpPr>
        <p:spPr>
          <a:xfrm>
            <a:off x="2580810" y="2833775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0" name="Parallélogramme 69">
            <a:extLst>
              <a:ext uri="{FF2B5EF4-FFF2-40B4-BE49-F238E27FC236}">
                <a16:creationId xmlns:a16="http://schemas.microsoft.com/office/drawing/2014/main" xmlns="" id="{760D0EE8-B5C1-27D6-40B7-A4D9B0F60096}"/>
              </a:ext>
            </a:extLst>
          </p:cNvPr>
          <p:cNvSpPr/>
          <p:nvPr/>
        </p:nvSpPr>
        <p:spPr>
          <a:xfrm>
            <a:off x="2739269" y="2833929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xmlns="" id="{192458AB-258E-CD4C-32B5-FBE38D142784}"/>
              </a:ext>
            </a:extLst>
          </p:cNvPr>
          <p:cNvSpPr txBox="1"/>
          <p:nvPr/>
        </p:nvSpPr>
        <p:spPr>
          <a:xfrm>
            <a:off x="2868271" y="2831519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xmlns="" id="{D168345A-9271-97A4-AFD0-112CD36236CA}"/>
                  </a:ext>
                </a:extLst>
              </p:cNvPr>
              <p:cNvSpPr txBox="1"/>
              <p:nvPr/>
            </p:nvSpPr>
            <p:spPr>
              <a:xfrm>
                <a:off x="4660919" y="4758835"/>
                <a:ext cx="4383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D168345A-9271-97A4-AFD0-112CD3623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919" y="4758835"/>
                <a:ext cx="438389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xmlns="" id="{95E8C811-4B9E-F3CC-8BB0-86CC716401F3}"/>
                  </a:ext>
                </a:extLst>
              </p:cNvPr>
              <p:cNvSpPr txBox="1"/>
              <p:nvPr/>
            </p:nvSpPr>
            <p:spPr>
              <a:xfrm>
                <a:off x="2175009" y="5808707"/>
                <a:ext cx="444481" cy="324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95E8C811-4B9E-F3CC-8BB0-86CC71640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009" y="5808707"/>
                <a:ext cx="444481" cy="3247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xmlns="" id="{345978C0-7AF2-09C4-BB98-4194FB4CFF25}"/>
              </a:ext>
            </a:extLst>
          </p:cNvPr>
          <p:cNvCxnSpPr>
            <a:cxnSpLocks/>
          </p:cNvCxnSpPr>
          <p:nvPr/>
        </p:nvCxnSpPr>
        <p:spPr>
          <a:xfrm>
            <a:off x="2536709" y="2321996"/>
            <a:ext cx="1170193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xmlns="" id="{1848C8A5-20B2-F735-C15F-42AC5754A623}"/>
              </a:ext>
            </a:extLst>
          </p:cNvPr>
          <p:cNvCxnSpPr>
            <a:cxnSpLocks/>
          </p:cNvCxnSpPr>
          <p:nvPr/>
        </p:nvCxnSpPr>
        <p:spPr>
          <a:xfrm flipV="1">
            <a:off x="3639276" y="2469338"/>
            <a:ext cx="202560" cy="68769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ZoneTexte 75">
                <a:extLst>
                  <a:ext uri="{FF2B5EF4-FFF2-40B4-BE49-F238E27FC236}">
                    <a16:creationId xmlns:a16="http://schemas.microsoft.com/office/drawing/2014/main" xmlns="" id="{F75D1E83-3B21-242C-E314-BD44C05D8B5F}"/>
                  </a:ext>
                </a:extLst>
              </p:cNvPr>
              <p:cNvSpPr txBox="1"/>
              <p:nvPr/>
            </p:nvSpPr>
            <p:spPr>
              <a:xfrm>
                <a:off x="3756912" y="2526982"/>
                <a:ext cx="4383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6" name="ZoneTexte 75">
                <a:extLst>
                  <a:ext uri="{FF2B5EF4-FFF2-40B4-BE49-F238E27FC236}">
                    <a16:creationId xmlns:a16="http://schemas.microsoft.com/office/drawing/2014/main" id="{F75D1E83-3B21-242C-E314-BD44C05D8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912" y="2526982"/>
                <a:ext cx="438389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ZoneTexte 76">
                <a:extLst>
                  <a:ext uri="{FF2B5EF4-FFF2-40B4-BE49-F238E27FC236}">
                    <a16:creationId xmlns:a16="http://schemas.microsoft.com/office/drawing/2014/main" xmlns="" id="{53D2229A-ADBF-9B82-44DD-CEC3F3570F17}"/>
                  </a:ext>
                </a:extLst>
              </p:cNvPr>
              <p:cNvSpPr txBox="1"/>
              <p:nvPr/>
            </p:nvSpPr>
            <p:spPr>
              <a:xfrm>
                <a:off x="3010218" y="1949147"/>
                <a:ext cx="444481" cy="324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7" name="ZoneTexte 76">
                <a:extLst>
                  <a:ext uri="{FF2B5EF4-FFF2-40B4-BE49-F238E27FC236}">
                    <a16:creationId xmlns:a16="http://schemas.microsoft.com/office/drawing/2014/main" id="{53D2229A-ADBF-9B82-44DD-CEC3F3570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218" y="1949147"/>
                <a:ext cx="444481" cy="3247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Parallélogramme 77">
            <a:extLst>
              <a:ext uri="{FF2B5EF4-FFF2-40B4-BE49-F238E27FC236}">
                <a16:creationId xmlns:a16="http://schemas.microsoft.com/office/drawing/2014/main" xmlns="" id="{13C741AC-6EC0-5A98-FF82-694B1C24AB01}"/>
              </a:ext>
            </a:extLst>
          </p:cNvPr>
          <p:cNvSpPr/>
          <p:nvPr/>
        </p:nvSpPr>
        <p:spPr>
          <a:xfrm>
            <a:off x="1674093" y="4995189"/>
            <a:ext cx="455077" cy="327515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xmlns="" id="{1A1D5D50-D671-9F1F-3CA3-4D93BE441970}"/>
              </a:ext>
            </a:extLst>
          </p:cNvPr>
          <p:cNvCxnSpPr>
            <a:cxnSpLocks/>
          </p:cNvCxnSpPr>
          <p:nvPr/>
        </p:nvCxnSpPr>
        <p:spPr>
          <a:xfrm>
            <a:off x="1770849" y="4915494"/>
            <a:ext cx="398553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xmlns="" id="{FF80E5B6-71A5-8A62-62A5-E9CCE6BBA0F8}"/>
              </a:ext>
            </a:extLst>
          </p:cNvPr>
          <p:cNvCxnSpPr>
            <a:cxnSpLocks/>
          </p:cNvCxnSpPr>
          <p:nvPr/>
        </p:nvCxnSpPr>
        <p:spPr>
          <a:xfrm flipV="1">
            <a:off x="2146406" y="4995189"/>
            <a:ext cx="86815" cy="327514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ZoneTexte 81">
                <a:extLst>
                  <a:ext uri="{FF2B5EF4-FFF2-40B4-BE49-F238E27FC236}">
                    <a16:creationId xmlns:a16="http://schemas.microsoft.com/office/drawing/2014/main" xmlns="" id="{A99F9937-C7E1-CDA7-A316-8294E4C7E3CD}"/>
                  </a:ext>
                </a:extLst>
              </p:cNvPr>
              <p:cNvSpPr txBox="1"/>
              <p:nvPr/>
            </p:nvSpPr>
            <p:spPr>
              <a:xfrm>
                <a:off x="2175558" y="5010742"/>
                <a:ext cx="3880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2" name="ZoneTexte 81">
                <a:extLst>
                  <a:ext uri="{FF2B5EF4-FFF2-40B4-BE49-F238E27FC236}">
                    <a16:creationId xmlns:a16="http://schemas.microsoft.com/office/drawing/2014/main" id="{A99F9937-C7E1-CDA7-A316-8294E4C7E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558" y="5010742"/>
                <a:ext cx="388055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ZoneTexte 82">
                <a:extLst>
                  <a:ext uri="{FF2B5EF4-FFF2-40B4-BE49-F238E27FC236}">
                    <a16:creationId xmlns:a16="http://schemas.microsoft.com/office/drawing/2014/main" xmlns="" id="{80452C1C-7285-A923-087E-94BA8E863D35}"/>
                  </a:ext>
                </a:extLst>
              </p:cNvPr>
              <p:cNvSpPr txBox="1"/>
              <p:nvPr/>
            </p:nvSpPr>
            <p:spPr>
              <a:xfrm>
                <a:off x="1776795" y="4612256"/>
                <a:ext cx="392607" cy="291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fr-F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ZoneTexte 82">
                <a:extLst>
                  <a:ext uri="{FF2B5EF4-FFF2-40B4-BE49-F238E27FC236}">
                    <a16:creationId xmlns:a16="http://schemas.microsoft.com/office/drawing/2014/main" id="{80452C1C-7285-A923-087E-94BA8E863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795" y="4612256"/>
                <a:ext cx="392607" cy="2916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xmlns="" id="{A17002A7-5BC2-E2A5-6763-735CB5F6BEA9}"/>
              </a:ext>
            </a:extLst>
          </p:cNvPr>
          <p:cNvCxnSpPr>
            <a:cxnSpLocks/>
          </p:cNvCxnSpPr>
          <p:nvPr/>
        </p:nvCxnSpPr>
        <p:spPr>
          <a:xfrm>
            <a:off x="3466487" y="3175695"/>
            <a:ext cx="700007" cy="2428806"/>
          </a:xfrm>
          <a:prstGeom prst="line">
            <a:avLst/>
          </a:prstGeom>
          <a:ln>
            <a:solidFill>
              <a:srgbClr val="00B0F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84">
            <a:extLst>
              <a:ext uri="{FF2B5EF4-FFF2-40B4-BE49-F238E27FC236}">
                <a16:creationId xmlns:a16="http://schemas.microsoft.com/office/drawing/2014/main" xmlns="" id="{BB810C44-F28F-9482-D27A-E33FFBAB4AAA}"/>
              </a:ext>
            </a:extLst>
          </p:cNvPr>
          <p:cNvCxnSpPr>
            <a:cxnSpLocks/>
          </p:cNvCxnSpPr>
          <p:nvPr/>
        </p:nvCxnSpPr>
        <p:spPr>
          <a:xfrm flipH="1">
            <a:off x="733680" y="3170670"/>
            <a:ext cx="1608686" cy="2433831"/>
          </a:xfrm>
          <a:prstGeom prst="line">
            <a:avLst/>
          </a:prstGeom>
          <a:ln>
            <a:solidFill>
              <a:srgbClr val="00B0F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ZoneTexte 85">
            <a:extLst>
              <a:ext uri="{FF2B5EF4-FFF2-40B4-BE49-F238E27FC236}">
                <a16:creationId xmlns:a16="http://schemas.microsoft.com/office/drawing/2014/main" xmlns="" id="{D288F955-03FC-EDA4-3D01-1330DC13146F}"/>
              </a:ext>
            </a:extLst>
          </p:cNvPr>
          <p:cNvSpPr txBox="1"/>
          <p:nvPr/>
        </p:nvSpPr>
        <p:spPr>
          <a:xfrm>
            <a:off x="4305837" y="5752306"/>
            <a:ext cx="518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i="1" dirty="0"/>
              <a:t>mm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xmlns="" id="{249CD8A6-2F63-62B1-FE0B-C6EFED21144A}"/>
              </a:ext>
            </a:extLst>
          </p:cNvPr>
          <p:cNvSpPr txBox="1"/>
          <p:nvPr/>
        </p:nvSpPr>
        <p:spPr>
          <a:xfrm>
            <a:off x="3841836" y="2113034"/>
            <a:ext cx="698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i="1" dirty="0"/>
              <a:t>pixels</a:t>
            </a:r>
          </a:p>
        </p:txBody>
      </p:sp>
      <p:sp>
        <p:nvSpPr>
          <p:cNvPr id="89" name="Rectangle : coins arrondis 88">
            <a:extLst>
              <a:ext uri="{FF2B5EF4-FFF2-40B4-BE49-F238E27FC236}">
                <a16:creationId xmlns:a16="http://schemas.microsoft.com/office/drawing/2014/main" xmlns="" id="{24301E12-8270-1747-3942-D39DB77AB935}"/>
              </a:ext>
            </a:extLst>
          </p:cNvPr>
          <p:cNvSpPr/>
          <p:nvPr/>
        </p:nvSpPr>
        <p:spPr>
          <a:xfrm>
            <a:off x="7570362" y="4056942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Sensor</a:t>
            </a:r>
            <a:r>
              <a:rPr lang="fr-FR" dirty="0"/>
              <a:t> </a:t>
            </a:r>
            <a:r>
              <a:rPr lang="fr-FR" dirty="0" err="1"/>
              <a:t>resolution</a:t>
            </a:r>
            <a:r>
              <a:rPr lang="fr-FR" dirty="0"/>
              <a:t> (pixels)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ZoneTexte 89">
                <a:extLst>
                  <a:ext uri="{FF2B5EF4-FFF2-40B4-BE49-F238E27FC236}">
                    <a16:creationId xmlns:a16="http://schemas.microsoft.com/office/drawing/2014/main" xmlns="" id="{6FCC8BD3-851D-6559-7D7C-206600AF03B2}"/>
                  </a:ext>
                </a:extLst>
              </p:cNvPr>
              <p:cNvSpPr txBox="1"/>
              <p:nvPr/>
            </p:nvSpPr>
            <p:spPr>
              <a:xfrm>
                <a:off x="8003800" y="4642798"/>
                <a:ext cx="2678831" cy="618952"/>
              </a:xfrm>
              <a:prstGeom prst="rect">
                <a:avLst/>
              </a:prstGeom>
              <a:noFill/>
              <a:ln w="38100">
                <a:solidFill>
                  <a:srgbClr val="00206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r>
                          <a:rPr lang="fr-FR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fr-FR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× </m:t>
                        </m:r>
                        <m:r>
                          <a:rPr lang="fr-FR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r>
                          <a:rPr lang="fr-FR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endParaRPr lang="fr-F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0" name="ZoneTexte 89">
                <a:extLst>
                  <a:ext uri="{FF2B5EF4-FFF2-40B4-BE49-F238E27FC236}">
                    <a16:creationId xmlns:a16="http://schemas.microsoft.com/office/drawing/2014/main" id="{6FCC8BD3-851D-6559-7D7C-206600AF0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800" y="4642798"/>
                <a:ext cx="2678831" cy="61895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ZoneTexte 90">
            <a:extLst>
              <a:ext uri="{FF2B5EF4-FFF2-40B4-BE49-F238E27FC236}">
                <a16:creationId xmlns:a16="http://schemas.microsoft.com/office/drawing/2014/main" xmlns="" id="{4EA5E2EB-BC95-7B25-DF69-4D1E39B9CDFB}"/>
              </a:ext>
            </a:extLst>
          </p:cNvPr>
          <p:cNvSpPr txBox="1"/>
          <p:nvPr/>
        </p:nvSpPr>
        <p:spPr>
          <a:xfrm>
            <a:off x="6243214" y="5616883"/>
            <a:ext cx="34004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H (mm) 	</a:t>
            </a:r>
            <a:r>
              <a:rPr lang="fr-FR" sz="1600" dirty="0">
                <a:sym typeface="Wingdings" panose="05000000000000000000" pitchFamily="2" charset="2"/>
              </a:rPr>
              <a:t>	R (px)</a:t>
            </a:r>
            <a:endParaRPr lang="fr-FR" sz="1600" dirty="0"/>
          </a:p>
          <a:p>
            <a:r>
              <a:rPr lang="fr-FR" sz="1600" dirty="0"/>
              <a:t>d (mm) 	</a:t>
            </a:r>
            <a:r>
              <a:rPr lang="fr-FR" sz="1600" dirty="0">
                <a:sym typeface="Wingdings" panose="05000000000000000000" pitchFamily="2" charset="2"/>
              </a:rPr>
              <a:t> 	S (px)</a:t>
            </a:r>
            <a:endParaRPr lang="fr-FR" sz="1600" dirty="0"/>
          </a:p>
          <a:p>
            <a:r>
              <a:rPr lang="fr-FR" sz="1600" dirty="0"/>
              <a:t>P (mm) 	</a:t>
            </a:r>
            <a:r>
              <a:rPr lang="fr-FR" sz="1600" dirty="0">
                <a:sym typeface="Wingdings" panose="05000000000000000000" pitchFamily="2" charset="2"/>
              </a:rPr>
              <a:t> 	1 (px)</a:t>
            </a:r>
            <a:endParaRPr lang="fr-FR" sz="1600" dirty="0"/>
          </a:p>
        </p:txBody>
      </p:sp>
      <p:sp>
        <p:nvSpPr>
          <p:cNvPr id="44" name="Titre 1">
            <a:extLst>
              <a:ext uri="{FF2B5EF4-FFF2-40B4-BE49-F238E27FC236}">
                <a16:creationId xmlns:a16="http://schemas.microsoft.com/office/drawing/2014/main" xmlns="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 smtClean="0"/>
              <a:t>Photodétection</a:t>
            </a:r>
            <a:r>
              <a:rPr lang="fr-FR" dirty="0" smtClean="0"/>
              <a:t> / Capteur CMOS</a:t>
            </a:r>
            <a:endParaRPr lang="fr-FR" dirty="0"/>
          </a:p>
        </p:txBody>
      </p:sp>
      <p:pic>
        <p:nvPicPr>
          <p:cNvPr id="45" name="Image 4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xmlns="" id="{64DF7E2A-50EF-13C0-C1A5-C6EE46E0A9E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84" y="171029"/>
            <a:ext cx="1646143" cy="1097428"/>
          </a:xfrm>
          <a:prstGeom prst="rect">
            <a:avLst/>
          </a:prstGeom>
        </p:spPr>
      </p:pic>
      <p:cxnSp>
        <p:nvCxnSpPr>
          <p:cNvPr id="46" name="Connecteur droit 4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" name="ZoneTexte 46">
            <a:extLst>
              <a:ext uri="{FF2B5EF4-FFF2-40B4-BE49-F238E27FC236}">
                <a16:creationId xmlns:a16="http://schemas.microsoft.com/office/drawing/2014/main" xmlns="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 smtClean="0">
                <a:solidFill>
                  <a:srgbClr val="222268"/>
                </a:solidFill>
                <a:latin typeface="+mj-lt"/>
              </a:rPr>
              <a:t>Résolution spatiale</a:t>
            </a:r>
            <a:endParaRPr lang="fr-FR" sz="1800" b="1" dirty="0">
              <a:solidFill>
                <a:srgbClr val="222268"/>
              </a:solidFill>
              <a:latin typeface="+mj-lt"/>
            </a:endParaRPr>
          </a:p>
        </p:txBody>
      </p:sp>
      <p:pic>
        <p:nvPicPr>
          <p:cNvPr id="48" name="Image 4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549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E6035B3-8E0F-4CBD-126A-7767CDD36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1D2A80B-AB02-B544-F69F-4848C9505B0C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xmlns="" id="{44B10A50-9732-3248-9BD5-A2A4384EFA0D}"/>
              </a:ext>
            </a:extLst>
          </p:cNvPr>
          <p:cNvCxnSpPr>
            <a:cxnSpLocks/>
          </p:cNvCxnSpPr>
          <p:nvPr/>
        </p:nvCxnSpPr>
        <p:spPr>
          <a:xfrm flipH="1">
            <a:off x="1105297" y="2468049"/>
            <a:ext cx="1442627" cy="1792531"/>
          </a:xfrm>
          <a:prstGeom prst="line">
            <a:avLst/>
          </a:prstGeom>
          <a:ln>
            <a:solidFill>
              <a:srgbClr val="00B0F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xmlns="" id="{2777F973-257F-50D3-E7B7-290A2223FEB8}"/>
              </a:ext>
            </a:extLst>
          </p:cNvPr>
          <p:cNvCxnSpPr>
            <a:cxnSpLocks/>
          </p:cNvCxnSpPr>
          <p:nvPr/>
        </p:nvCxnSpPr>
        <p:spPr>
          <a:xfrm>
            <a:off x="3670297" y="2468049"/>
            <a:ext cx="900009" cy="1785489"/>
          </a:xfrm>
          <a:prstGeom prst="line">
            <a:avLst/>
          </a:prstGeom>
          <a:ln>
            <a:solidFill>
              <a:srgbClr val="00B0F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Parallélogramme 57">
            <a:extLst>
              <a:ext uri="{FF2B5EF4-FFF2-40B4-BE49-F238E27FC236}">
                <a16:creationId xmlns:a16="http://schemas.microsoft.com/office/drawing/2014/main" xmlns="" id="{A2737FFD-8C07-5563-30F4-0EB8167D89E8}"/>
              </a:ext>
            </a:extLst>
          </p:cNvPr>
          <p:cNvSpPr/>
          <p:nvPr/>
        </p:nvSpPr>
        <p:spPr>
          <a:xfrm>
            <a:off x="717851" y="4272200"/>
            <a:ext cx="3839017" cy="1346986"/>
          </a:xfrm>
          <a:prstGeom prst="parallelogram">
            <a:avLst>
              <a:gd name="adj" fmla="val 29135"/>
            </a:avLst>
          </a:prstGeom>
          <a:solidFill>
            <a:schemeClr val="bg1">
              <a:lumMod val="95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Parallélogramme 59">
            <a:extLst>
              <a:ext uri="{FF2B5EF4-FFF2-40B4-BE49-F238E27FC236}">
                <a16:creationId xmlns:a16="http://schemas.microsoft.com/office/drawing/2014/main" xmlns="" id="{89287B42-2123-537B-6039-DA3CB31E1489}"/>
              </a:ext>
            </a:extLst>
          </p:cNvPr>
          <p:cNvSpPr/>
          <p:nvPr/>
        </p:nvSpPr>
        <p:spPr>
          <a:xfrm>
            <a:off x="2350140" y="2468049"/>
            <a:ext cx="1320159" cy="688984"/>
          </a:xfrm>
          <a:prstGeom prst="parallelogram">
            <a:avLst>
              <a:gd name="adj" fmla="val 29135"/>
            </a:avLst>
          </a:prstGeom>
          <a:solidFill>
            <a:schemeClr val="bg2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xmlns="" id="{4C9A93F9-D01B-BDBC-695A-C7E21B6CE31B}"/>
              </a:ext>
            </a:extLst>
          </p:cNvPr>
          <p:cNvSpPr txBox="1"/>
          <p:nvPr/>
        </p:nvSpPr>
        <p:spPr>
          <a:xfrm>
            <a:off x="2725400" y="2483303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Sensor</a:t>
            </a:r>
            <a:endParaRPr lang="fr-FR" sz="1400" dirty="0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xmlns="" id="{81757BC9-B92E-796F-3E4D-3959D8D9A7A8}"/>
              </a:ext>
            </a:extLst>
          </p:cNvPr>
          <p:cNvSpPr txBox="1"/>
          <p:nvPr/>
        </p:nvSpPr>
        <p:spPr>
          <a:xfrm>
            <a:off x="2948556" y="4905100"/>
            <a:ext cx="1035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Inspection</a:t>
            </a:r>
          </a:p>
          <a:p>
            <a:pPr algn="ctr"/>
            <a:r>
              <a:rPr lang="fr-FR" sz="1400" dirty="0"/>
              <a:t>Area</a:t>
            </a:r>
          </a:p>
        </p:txBody>
      </p: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xmlns="" id="{64B311BD-C8A8-38F7-985A-4606A64247F5}"/>
              </a:ext>
            </a:extLst>
          </p:cNvPr>
          <p:cNvCxnSpPr>
            <a:cxnSpLocks/>
          </p:cNvCxnSpPr>
          <p:nvPr/>
        </p:nvCxnSpPr>
        <p:spPr>
          <a:xfrm>
            <a:off x="576075" y="5790044"/>
            <a:ext cx="356377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xmlns="" id="{32136080-EB87-A2DF-9C98-AE77416F60BB}"/>
              </a:ext>
            </a:extLst>
          </p:cNvPr>
          <p:cNvCxnSpPr>
            <a:cxnSpLocks/>
          </p:cNvCxnSpPr>
          <p:nvPr/>
        </p:nvCxnSpPr>
        <p:spPr>
          <a:xfrm flipV="1">
            <a:off x="4468008" y="4238853"/>
            <a:ext cx="377751" cy="134698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Parallélogramme 64">
            <a:extLst>
              <a:ext uri="{FF2B5EF4-FFF2-40B4-BE49-F238E27FC236}">
                <a16:creationId xmlns:a16="http://schemas.microsoft.com/office/drawing/2014/main" xmlns="" id="{0EE933A4-E9E7-1E87-A1A8-81D2977972E2}"/>
              </a:ext>
            </a:extLst>
          </p:cNvPr>
          <p:cNvSpPr/>
          <p:nvPr/>
        </p:nvSpPr>
        <p:spPr>
          <a:xfrm>
            <a:off x="2378250" y="2981946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6" name="Parallélogramme 65">
            <a:extLst>
              <a:ext uri="{FF2B5EF4-FFF2-40B4-BE49-F238E27FC236}">
                <a16:creationId xmlns:a16="http://schemas.microsoft.com/office/drawing/2014/main" xmlns="" id="{97F7181A-E3C7-D38A-F35B-42C908A2BC6D}"/>
              </a:ext>
            </a:extLst>
          </p:cNvPr>
          <p:cNvSpPr/>
          <p:nvPr/>
        </p:nvSpPr>
        <p:spPr>
          <a:xfrm>
            <a:off x="2536709" y="2981946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7" name="Parallélogramme 66">
            <a:extLst>
              <a:ext uri="{FF2B5EF4-FFF2-40B4-BE49-F238E27FC236}">
                <a16:creationId xmlns:a16="http://schemas.microsoft.com/office/drawing/2014/main" xmlns="" id="{F9D79F04-F84F-1658-E2B8-AF011B7E8407}"/>
              </a:ext>
            </a:extLst>
          </p:cNvPr>
          <p:cNvSpPr/>
          <p:nvPr/>
        </p:nvSpPr>
        <p:spPr>
          <a:xfrm>
            <a:off x="2695168" y="2982100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8" name="Parallélogramme 67">
            <a:extLst>
              <a:ext uri="{FF2B5EF4-FFF2-40B4-BE49-F238E27FC236}">
                <a16:creationId xmlns:a16="http://schemas.microsoft.com/office/drawing/2014/main" xmlns="" id="{1D69A674-FA2A-12B5-E172-226E01D1DED3}"/>
              </a:ext>
            </a:extLst>
          </p:cNvPr>
          <p:cNvSpPr/>
          <p:nvPr/>
        </p:nvSpPr>
        <p:spPr>
          <a:xfrm>
            <a:off x="2422351" y="2833775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9" name="Parallélogramme 68">
            <a:extLst>
              <a:ext uri="{FF2B5EF4-FFF2-40B4-BE49-F238E27FC236}">
                <a16:creationId xmlns:a16="http://schemas.microsoft.com/office/drawing/2014/main" xmlns="" id="{E2BF074E-6C0E-A716-E0EF-7D6DDEFFF651}"/>
              </a:ext>
            </a:extLst>
          </p:cNvPr>
          <p:cNvSpPr/>
          <p:nvPr/>
        </p:nvSpPr>
        <p:spPr>
          <a:xfrm>
            <a:off x="2580810" y="2833775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0" name="Parallélogramme 69">
            <a:extLst>
              <a:ext uri="{FF2B5EF4-FFF2-40B4-BE49-F238E27FC236}">
                <a16:creationId xmlns:a16="http://schemas.microsoft.com/office/drawing/2014/main" xmlns="" id="{760D0EE8-B5C1-27D6-40B7-A4D9B0F60096}"/>
              </a:ext>
            </a:extLst>
          </p:cNvPr>
          <p:cNvSpPr/>
          <p:nvPr/>
        </p:nvSpPr>
        <p:spPr>
          <a:xfrm>
            <a:off x="2739269" y="2833929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xmlns="" id="{192458AB-258E-CD4C-32B5-FBE38D142784}"/>
              </a:ext>
            </a:extLst>
          </p:cNvPr>
          <p:cNvSpPr txBox="1"/>
          <p:nvPr/>
        </p:nvSpPr>
        <p:spPr>
          <a:xfrm>
            <a:off x="2868271" y="2831519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xmlns="" id="{D168345A-9271-97A4-AFD0-112CD36236CA}"/>
                  </a:ext>
                </a:extLst>
              </p:cNvPr>
              <p:cNvSpPr txBox="1"/>
              <p:nvPr/>
            </p:nvSpPr>
            <p:spPr>
              <a:xfrm>
                <a:off x="4660919" y="4758835"/>
                <a:ext cx="4383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D168345A-9271-97A4-AFD0-112CD3623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919" y="4758835"/>
                <a:ext cx="438389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xmlns="" id="{95E8C811-4B9E-F3CC-8BB0-86CC716401F3}"/>
                  </a:ext>
                </a:extLst>
              </p:cNvPr>
              <p:cNvSpPr txBox="1"/>
              <p:nvPr/>
            </p:nvSpPr>
            <p:spPr>
              <a:xfrm>
                <a:off x="2175009" y="5808707"/>
                <a:ext cx="444481" cy="324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95E8C811-4B9E-F3CC-8BB0-86CC71640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009" y="5808707"/>
                <a:ext cx="444481" cy="3247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xmlns="" id="{345978C0-7AF2-09C4-BB98-4194FB4CFF25}"/>
              </a:ext>
            </a:extLst>
          </p:cNvPr>
          <p:cNvCxnSpPr>
            <a:cxnSpLocks/>
          </p:cNvCxnSpPr>
          <p:nvPr/>
        </p:nvCxnSpPr>
        <p:spPr>
          <a:xfrm>
            <a:off x="2536709" y="2321996"/>
            <a:ext cx="1170193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xmlns="" id="{1848C8A5-20B2-F735-C15F-42AC5754A623}"/>
              </a:ext>
            </a:extLst>
          </p:cNvPr>
          <p:cNvCxnSpPr>
            <a:cxnSpLocks/>
          </p:cNvCxnSpPr>
          <p:nvPr/>
        </p:nvCxnSpPr>
        <p:spPr>
          <a:xfrm flipV="1">
            <a:off x="3639276" y="2469338"/>
            <a:ext cx="202560" cy="68769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ZoneTexte 75">
                <a:extLst>
                  <a:ext uri="{FF2B5EF4-FFF2-40B4-BE49-F238E27FC236}">
                    <a16:creationId xmlns:a16="http://schemas.microsoft.com/office/drawing/2014/main" xmlns="" id="{F75D1E83-3B21-242C-E314-BD44C05D8B5F}"/>
                  </a:ext>
                </a:extLst>
              </p:cNvPr>
              <p:cNvSpPr txBox="1"/>
              <p:nvPr/>
            </p:nvSpPr>
            <p:spPr>
              <a:xfrm>
                <a:off x="3756912" y="2526982"/>
                <a:ext cx="4383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6" name="ZoneTexte 75">
                <a:extLst>
                  <a:ext uri="{FF2B5EF4-FFF2-40B4-BE49-F238E27FC236}">
                    <a16:creationId xmlns:a16="http://schemas.microsoft.com/office/drawing/2014/main" id="{F75D1E83-3B21-242C-E314-BD44C05D8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912" y="2526982"/>
                <a:ext cx="438389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ZoneTexte 76">
                <a:extLst>
                  <a:ext uri="{FF2B5EF4-FFF2-40B4-BE49-F238E27FC236}">
                    <a16:creationId xmlns:a16="http://schemas.microsoft.com/office/drawing/2014/main" xmlns="" id="{53D2229A-ADBF-9B82-44DD-CEC3F3570F17}"/>
                  </a:ext>
                </a:extLst>
              </p:cNvPr>
              <p:cNvSpPr txBox="1"/>
              <p:nvPr/>
            </p:nvSpPr>
            <p:spPr>
              <a:xfrm>
                <a:off x="3010218" y="1949147"/>
                <a:ext cx="444481" cy="324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7" name="ZoneTexte 76">
                <a:extLst>
                  <a:ext uri="{FF2B5EF4-FFF2-40B4-BE49-F238E27FC236}">
                    <a16:creationId xmlns:a16="http://schemas.microsoft.com/office/drawing/2014/main" id="{53D2229A-ADBF-9B82-44DD-CEC3F3570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218" y="1949147"/>
                <a:ext cx="444481" cy="3247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Parallélogramme 77">
            <a:extLst>
              <a:ext uri="{FF2B5EF4-FFF2-40B4-BE49-F238E27FC236}">
                <a16:creationId xmlns:a16="http://schemas.microsoft.com/office/drawing/2014/main" xmlns="" id="{13C741AC-6EC0-5A98-FF82-694B1C24AB01}"/>
              </a:ext>
            </a:extLst>
          </p:cNvPr>
          <p:cNvSpPr/>
          <p:nvPr/>
        </p:nvSpPr>
        <p:spPr>
          <a:xfrm>
            <a:off x="1674093" y="4995189"/>
            <a:ext cx="455077" cy="327515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xmlns="" id="{1A1D5D50-D671-9F1F-3CA3-4D93BE441970}"/>
              </a:ext>
            </a:extLst>
          </p:cNvPr>
          <p:cNvCxnSpPr>
            <a:cxnSpLocks/>
          </p:cNvCxnSpPr>
          <p:nvPr/>
        </p:nvCxnSpPr>
        <p:spPr>
          <a:xfrm>
            <a:off x="1770849" y="4915494"/>
            <a:ext cx="398553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xmlns="" id="{FF80E5B6-71A5-8A62-62A5-E9CCE6BBA0F8}"/>
              </a:ext>
            </a:extLst>
          </p:cNvPr>
          <p:cNvCxnSpPr>
            <a:cxnSpLocks/>
          </p:cNvCxnSpPr>
          <p:nvPr/>
        </p:nvCxnSpPr>
        <p:spPr>
          <a:xfrm flipV="1">
            <a:off x="2146406" y="4995189"/>
            <a:ext cx="86815" cy="327514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ZoneTexte 81">
                <a:extLst>
                  <a:ext uri="{FF2B5EF4-FFF2-40B4-BE49-F238E27FC236}">
                    <a16:creationId xmlns:a16="http://schemas.microsoft.com/office/drawing/2014/main" xmlns="" id="{A99F9937-C7E1-CDA7-A316-8294E4C7E3CD}"/>
                  </a:ext>
                </a:extLst>
              </p:cNvPr>
              <p:cNvSpPr txBox="1"/>
              <p:nvPr/>
            </p:nvSpPr>
            <p:spPr>
              <a:xfrm>
                <a:off x="2175558" y="5010742"/>
                <a:ext cx="3880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2" name="ZoneTexte 81">
                <a:extLst>
                  <a:ext uri="{FF2B5EF4-FFF2-40B4-BE49-F238E27FC236}">
                    <a16:creationId xmlns:a16="http://schemas.microsoft.com/office/drawing/2014/main" id="{A99F9937-C7E1-CDA7-A316-8294E4C7E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558" y="5010742"/>
                <a:ext cx="388055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ZoneTexte 82">
                <a:extLst>
                  <a:ext uri="{FF2B5EF4-FFF2-40B4-BE49-F238E27FC236}">
                    <a16:creationId xmlns:a16="http://schemas.microsoft.com/office/drawing/2014/main" xmlns="" id="{80452C1C-7285-A923-087E-94BA8E863D35}"/>
                  </a:ext>
                </a:extLst>
              </p:cNvPr>
              <p:cNvSpPr txBox="1"/>
              <p:nvPr/>
            </p:nvSpPr>
            <p:spPr>
              <a:xfrm>
                <a:off x="1776795" y="4612256"/>
                <a:ext cx="392607" cy="291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fr-F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ZoneTexte 82">
                <a:extLst>
                  <a:ext uri="{FF2B5EF4-FFF2-40B4-BE49-F238E27FC236}">
                    <a16:creationId xmlns:a16="http://schemas.microsoft.com/office/drawing/2014/main" id="{80452C1C-7285-A923-087E-94BA8E863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795" y="4612256"/>
                <a:ext cx="392607" cy="2916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xmlns="" id="{A17002A7-5BC2-E2A5-6763-735CB5F6BEA9}"/>
              </a:ext>
            </a:extLst>
          </p:cNvPr>
          <p:cNvCxnSpPr>
            <a:cxnSpLocks/>
          </p:cNvCxnSpPr>
          <p:nvPr/>
        </p:nvCxnSpPr>
        <p:spPr>
          <a:xfrm>
            <a:off x="3466487" y="3175695"/>
            <a:ext cx="700007" cy="2428806"/>
          </a:xfrm>
          <a:prstGeom prst="line">
            <a:avLst/>
          </a:prstGeom>
          <a:ln>
            <a:solidFill>
              <a:srgbClr val="00B0F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84">
            <a:extLst>
              <a:ext uri="{FF2B5EF4-FFF2-40B4-BE49-F238E27FC236}">
                <a16:creationId xmlns:a16="http://schemas.microsoft.com/office/drawing/2014/main" xmlns="" id="{BB810C44-F28F-9482-D27A-E33FFBAB4AAA}"/>
              </a:ext>
            </a:extLst>
          </p:cNvPr>
          <p:cNvCxnSpPr>
            <a:cxnSpLocks/>
          </p:cNvCxnSpPr>
          <p:nvPr/>
        </p:nvCxnSpPr>
        <p:spPr>
          <a:xfrm flipH="1">
            <a:off x="733680" y="3170670"/>
            <a:ext cx="1608686" cy="2433831"/>
          </a:xfrm>
          <a:prstGeom prst="line">
            <a:avLst/>
          </a:prstGeom>
          <a:ln>
            <a:solidFill>
              <a:srgbClr val="00B0F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ZoneTexte 85">
            <a:extLst>
              <a:ext uri="{FF2B5EF4-FFF2-40B4-BE49-F238E27FC236}">
                <a16:creationId xmlns:a16="http://schemas.microsoft.com/office/drawing/2014/main" xmlns="" id="{D288F955-03FC-EDA4-3D01-1330DC13146F}"/>
              </a:ext>
            </a:extLst>
          </p:cNvPr>
          <p:cNvSpPr txBox="1"/>
          <p:nvPr/>
        </p:nvSpPr>
        <p:spPr>
          <a:xfrm>
            <a:off x="4305837" y="5752306"/>
            <a:ext cx="518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i="1" dirty="0"/>
              <a:t>mm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xmlns="" id="{249CD8A6-2F63-62B1-FE0B-C6EFED21144A}"/>
              </a:ext>
            </a:extLst>
          </p:cNvPr>
          <p:cNvSpPr txBox="1"/>
          <p:nvPr/>
        </p:nvSpPr>
        <p:spPr>
          <a:xfrm>
            <a:off x="3841836" y="2113034"/>
            <a:ext cx="698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i="1" dirty="0"/>
              <a:t>pixels</a:t>
            </a:r>
          </a:p>
        </p:txBody>
      </p:sp>
      <p:sp>
        <p:nvSpPr>
          <p:cNvPr id="44" name="Titre 1">
            <a:extLst>
              <a:ext uri="{FF2B5EF4-FFF2-40B4-BE49-F238E27FC236}">
                <a16:creationId xmlns:a16="http://schemas.microsoft.com/office/drawing/2014/main" xmlns="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 smtClean="0"/>
              <a:t>Photodétection</a:t>
            </a:r>
            <a:r>
              <a:rPr lang="fr-FR" dirty="0" smtClean="0"/>
              <a:t> / Capteur CMOS</a:t>
            </a:r>
            <a:endParaRPr lang="fr-FR" dirty="0"/>
          </a:p>
        </p:txBody>
      </p:sp>
      <p:pic>
        <p:nvPicPr>
          <p:cNvPr id="45" name="Image 4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xmlns="" id="{64DF7E2A-50EF-13C0-C1A5-C6EE46E0A9E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84" y="171029"/>
            <a:ext cx="1646143" cy="1097428"/>
          </a:xfrm>
          <a:prstGeom prst="rect">
            <a:avLst/>
          </a:prstGeom>
        </p:spPr>
      </p:pic>
      <p:cxnSp>
        <p:nvCxnSpPr>
          <p:cNvPr id="46" name="Connecteur droit 4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" name="ZoneTexte 46">
            <a:extLst>
              <a:ext uri="{FF2B5EF4-FFF2-40B4-BE49-F238E27FC236}">
                <a16:creationId xmlns:a16="http://schemas.microsoft.com/office/drawing/2014/main" xmlns="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 smtClean="0">
                <a:solidFill>
                  <a:srgbClr val="222268"/>
                </a:solidFill>
                <a:latin typeface="+mj-lt"/>
              </a:rPr>
              <a:t>Intérêt de l’objectif devant un capteur</a:t>
            </a:r>
            <a:endParaRPr lang="fr-FR" sz="1800" b="1" dirty="0">
              <a:solidFill>
                <a:srgbClr val="222268"/>
              </a:solidFill>
              <a:latin typeface="+mj-lt"/>
            </a:endParaRPr>
          </a:p>
        </p:txBody>
      </p:sp>
      <p:pic>
        <p:nvPicPr>
          <p:cNvPr id="48" name="Image 4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54952" y="1854116"/>
            <a:ext cx="6315762" cy="19948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10642" y="3515490"/>
            <a:ext cx="6136095" cy="151342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33598" y="5189834"/>
            <a:ext cx="5690185" cy="1458063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xmlns="" id="{97CA92B1-E220-5BC6-B4A3-9232E3DBEA01}"/>
              </a:ext>
            </a:extLst>
          </p:cNvPr>
          <p:cNvSpPr txBox="1"/>
          <p:nvPr/>
        </p:nvSpPr>
        <p:spPr>
          <a:xfrm>
            <a:off x="6392784" y="1316516"/>
            <a:ext cx="47437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1200" i="1" dirty="0" err="1" smtClean="0">
                <a:solidFill>
                  <a:prstClr val="black"/>
                </a:solidFill>
                <a:latin typeface="+mj-lt"/>
              </a:rPr>
              <a:t>Schémas</a:t>
            </a:r>
            <a:r>
              <a:rPr lang="en-US" sz="1200" i="1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1200" i="1" dirty="0" err="1" smtClean="0">
                <a:solidFill>
                  <a:prstClr val="black"/>
                </a:solidFill>
                <a:latin typeface="+mj-lt"/>
              </a:rPr>
              <a:t>empruntés</a:t>
            </a:r>
            <a:r>
              <a:rPr lang="en-US" sz="1200" i="1" dirty="0" smtClean="0">
                <a:solidFill>
                  <a:prstClr val="black"/>
                </a:solidFill>
                <a:latin typeface="+mj-lt"/>
              </a:rPr>
              <a:t> au </a:t>
            </a:r>
            <a:r>
              <a:rPr lang="en-US" sz="1200" i="1" dirty="0" err="1" smtClean="0">
                <a:solidFill>
                  <a:prstClr val="black"/>
                </a:solidFill>
                <a:latin typeface="+mj-lt"/>
              </a:rPr>
              <a:t>cours</a:t>
            </a:r>
            <a:r>
              <a:rPr lang="en-US" sz="1200" i="1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1200" i="1" dirty="0" err="1" smtClean="0">
                <a:solidFill>
                  <a:prstClr val="black"/>
                </a:solidFill>
                <a:latin typeface="+mj-lt"/>
              </a:rPr>
              <a:t>d’optique</a:t>
            </a:r>
            <a:r>
              <a:rPr lang="en-US" sz="1200" i="1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1200" i="1" dirty="0" err="1" smtClean="0">
                <a:solidFill>
                  <a:prstClr val="black"/>
                </a:solidFill>
                <a:latin typeface="+mj-lt"/>
              </a:rPr>
              <a:t>instrumentale</a:t>
            </a:r>
            <a:r>
              <a:rPr lang="en-US" sz="1200" i="1" dirty="0" smtClean="0">
                <a:solidFill>
                  <a:prstClr val="black"/>
                </a:solidFill>
                <a:latin typeface="+mj-lt"/>
              </a:rPr>
              <a:t> (SC19) de </a:t>
            </a:r>
            <a:r>
              <a:rPr lang="en-US" sz="1200" i="1" dirty="0" err="1" smtClean="0">
                <a:solidFill>
                  <a:prstClr val="black"/>
                </a:solidFill>
                <a:latin typeface="+mj-lt"/>
              </a:rPr>
              <a:t>Sébastien</a:t>
            </a:r>
            <a:r>
              <a:rPr lang="en-US" sz="1200" i="1" dirty="0" smtClean="0">
                <a:solidFill>
                  <a:prstClr val="black"/>
                </a:solidFill>
                <a:latin typeface="+mj-lt"/>
              </a:rPr>
              <a:t> de ROSSI</a:t>
            </a:r>
            <a:endParaRPr lang="fr-FR" sz="1200" i="1" u="none" strike="noStrike" dirty="0">
              <a:solidFill>
                <a:prstClr val="black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6181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5068F62-2BA7-5433-D3F9-0B932A38D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 smtClean="0"/>
              <a:t>Photodétection</a:t>
            </a:r>
            <a:r>
              <a:rPr lang="fr-FR" dirty="0" smtClean="0"/>
              <a:t> / Exemples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97F7749-22D3-3F7F-7083-A3D1AA47EF6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5" name="Connecteur droit 14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xmlns="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 smtClean="0">
                <a:solidFill>
                  <a:srgbClr val="222268"/>
                </a:solidFill>
                <a:latin typeface="+mj-lt"/>
              </a:rPr>
              <a:t>Applications en photonique</a:t>
            </a:r>
            <a:endParaRPr lang="fr-FR" sz="1800" b="1" dirty="0">
              <a:solidFill>
                <a:srgbClr val="222268"/>
              </a:solidFill>
              <a:latin typeface="+mj-lt"/>
            </a:endParaRP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xmlns="" id="{0F70001B-76E8-B2F0-1F0B-180A6A803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76" y="2603776"/>
            <a:ext cx="4278428" cy="3911705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xmlns="" id="{8E5E1013-B5DB-4C50-C544-1E56C05D0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863" y="3573599"/>
            <a:ext cx="3755203" cy="3284402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xmlns="" id="{E26558A2-8B91-DA35-34E2-EF643E7A9BDA}"/>
              </a:ext>
            </a:extLst>
          </p:cNvPr>
          <p:cNvSpPr txBox="1"/>
          <p:nvPr/>
        </p:nvSpPr>
        <p:spPr>
          <a:xfrm>
            <a:off x="5622927" y="3279338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ED6A1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Single-plasmon interferences</a:t>
            </a:r>
            <a:endParaRPr lang="fr-FR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xmlns="" id="{A7B8EB63-604E-96F3-00EE-2AED970DB465}"/>
              </a:ext>
            </a:extLst>
          </p:cNvPr>
          <p:cNvSpPr txBox="1"/>
          <p:nvPr/>
        </p:nvSpPr>
        <p:spPr>
          <a:xfrm>
            <a:off x="624876" y="2133292"/>
            <a:ext cx="49339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125"/>
              </a:spcAft>
            </a:pPr>
            <a:r>
              <a:rPr lang="en-US" b="1" dirty="0">
                <a:solidFill>
                  <a:srgbClr val="ED6A1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Anti-coalescence of bosons on a lossy beamsplitter</a:t>
            </a:r>
            <a:endParaRPr lang="fr-FR" b="1" i="0" dirty="0">
              <a:solidFill>
                <a:srgbClr val="ED6A17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xmlns="" id="{1B0A98EB-DDF5-B761-C978-8F745643582B}"/>
              </a:ext>
            </a:extLst>
          </p:cNvPr>
          <p:cNvSpPr txBox="1"/>
          <p:nvPr/>
        </p:nvSpPr>
        <p:spPr>
          <a:xfrm>
            <a:off x="7279676" y="2305755"/>
            <a:ext cx="40975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125"/>
              </a:spcAft>
            </a:pPr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Groupe </a:t>
            </a:r>
            <a:r>
              <a:rPr lang="fr-FR" b="1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Nanophotonique</a:t>
            </a:r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/ LCF </a:t>
            </a:r>
            <a:endParaRPr lang="fr-FR" b="1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4" name="Picture 2" descr="https://www.lcf.institutoptique.fr/sites/default/files/2019-08/Logo%20LCF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710" y="2603776"/>
            <a:ext cx="1731342" cy="99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6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5068F62-2BA7-5433-D3F9-0B932A38D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xmlns="" id="{348F1667-A9B5-0118-FCEA-1F98C2CBB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654070"/>
            <a:ext cx="7035659" cy="423642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xmlns="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 smtClean="0"/>
              <a:t>Photodétection</a:t>
            </a:r>
            <a:r>
              <a:rPr lang="fr-FR" dirty="0" smtClean="0"/>
              <a:t> / Exemples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97F7749-22D3-3F7F-7083-A3D1AA47EF6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5" name="Connecteur droit 14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xmlns="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 smtClean="0">
                <a:solidFill>
                  <a:srgbClr val="222268"/>
                </a:solidFill>
                <a:latin typeface="+mj-lt"/>
              </a:rPr>
              <a:t>Applications en photonique</a:t>
            </a:r>
            <a:endParaRPr lang="fr-FR" sz="1800" b="1" dirty="0">
              <a:solidFill>
                <a:srgbClr val="222268"/>
              </a:solidFill>
              <a:latin typeface="+mj-lt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xmlns="" id="{1B0A98EB-DDF5-B761-C978-8F745643582B}"/>
              </a:ext>
            </a:extLst>
          </p:cNvPr>
          <p:cNvSpPr txBox="1"/>
          <p:nvPr/>
        </p:nvSpPr>
        <p:spPr>
          <a:xfrm>
            <a:off x="7279676" y="2305755"/>
            <a:ext cx="40975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125"/>
              </a:spcAft>
            </a:pPr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Groupe Laser / LCF </a:t>
            </a:r>
            <a:endParaRPr lang="fr-FR" b="1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4" name="Picture 2" descr="https://www.lcf.institutoptique.fr/sites/default/files/2019-08/Logo%20LCF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710" y="2603776"/>
            <a:ext cx="1731342" cy="99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xmlns="" id="{9AF92B67-596B-C77B-9730-2FCED219A4BB}"/>
              </a:ext>
            </a:extLst>
          </p:cNvPr>
          <p:cNvSpPr txBox="1"/>
          <p:nvPr/>
        </p:nvSpPr>
        <p:spPr>
          <a:xfrm>
            <a:off x="6467002" y="1649107"/>
            <a:ext cx="49339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125"/>
              </a:spcAft>
            </a:pPr>
            <a:r>
              <a:rPr lang="fr-FR" b="1" dirty="0">
                <a:solidFill>
                  <a:srgbClr val="ED6A1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Combinaison cohérente de diodes laser de puissance</a:t>
            </a:r>
            <a:endParaRPr lang="fr-FR" b="1" i="0" dirty="0">
              <a:solidFill>
                <a:srgbClr val="ED6A17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xmlns="" id="{077BB882-9723-7D7C-08AA-CD3A823A8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9305" y="4053870"/>
            <a:ext cx="3851607" cy="243501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xmlns="" id="{7512F851-DD02-FFBB-9859-C8E879B633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278" y="4797152"/>
            <a:ext cx="2685447" cy="193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349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5068F62-2BA7-5433-D3F9-0B932A38D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smtClean="0"/>
              <a:t>Electronique / Exemples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97F7749-22D3-3F7F-7083-A3D1AA47EF6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5" name="Connecteur droit 14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xmlns="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 smtClean="0">
                <a:solidFill>
                  <a:srgbClr val="222268"/>
                </a:solidFill>
                <a:latin typeface="+mj-lt"/>
              </a:rPr>
              <a:t>Applications en photonique</a:t>
            </a:r>
            <a:endParaRPr lang="fr-FR" sz="1800" b="1" dirty="0">
              <a:solidFill>
                <a:srgbClr val="222268"/>
              </a:solidFill>
              <a:latin typeface="+mj-lt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xmlns="" id="{1B0A98EB-DDF5-B761-C978-8F745643582B}"/>
              </a:ext>
            </a:extLst>
          </p:cNvPr>
          <p:cNvSpPr txBox="1"/>
          <p:nvPr/>
        </p:nvSpPr>
        <p:spPr>
          <a:xfrm>
            <a:off x="7279676" y="2305755"/>
            <a:ext cx="40975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125"/>
              </a:spcAft>
            </a:pPr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Groupe Gaz Quantique / LCF</a:t>
            </a:r>
            <a:endParaRPr lang="fr-FR" b="1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4" name="Picture 2" descr="https://www.lcf.institutoptique.fr/sites/default/files/2019-08/Logo%20LCF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710" y="2603776"/>
            <a:ext cx="1731342" cy="99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xmlns="" id="{DAF2132E-3CC8-3B0F-B9A6-A87772FAE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04" y="2550693"/>
            <a:ext cx="6114950" cy="413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xmlns="" id="{BEF7B3C2-A1B5-A240-B476-E068490E7394}"/>
              </a:ext>
            </a:extLst>
          </p:cNvPr>
          <p:cNvSpPr txBox="1"/>
          <p:nvPr/>
        </p:nvSpPr>
        <p:spPr>
          <a:xfrm>
            <a:off x="6408529" y="1486872"/>
            <a:ext cx="49339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125"/>
              </a:spcAft>
              <a:buNone/>
            </a:pPr>
            <a:r>
              <a:rPr lang="fr-FR" b="1" i="0" dirty="0">
                <a:solidFill>
                  <a:srgbClr val="ED6A1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Magnetic </a:t>
            </a:r>
            <a:r>
              <a:rPr lang="fr-FR" b="1" i="0" dirty="0" err="1">
                <a:solidFill>
                  <a:srgbClr val="ED6A1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field</a:t>
            </a:r>
            <a:r>
              <a:rPr lang="fr-FR" b="1" i="0" dirty="0">
                <a:solidFill>
                  <a:srgbClr val="ED6A1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stabilisation for Bose-Einstein condensation </a:t>
            </a:r>
            <a:r>
              <a:rPr lang="fr-FR" b="1" i="0" dirty="0" err="1">
                <a:solidFill>
                  <a:srgbClr val="ED6A1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experiments</a:t>
            </a:r>
            <a:endParaRPr lang="fr-FR" b="1" i="0" dirty="0">
              <a:solidFill>
                <a:srgbClr val="ED6A17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xmlns="" id="{FD6DC154-E081-60D0-C929-9858D9F24042}"/>
              </a:ext>
            </a:extLst>
          </p:cNvPr>
          <p:cNvSpPr txBox="1"/>
          <p:nvPr/>
        </p:nvSpPr>
        <p:spPr>
          <a:xfrm>
            <a:off x="7206578" y="4351312"/>
            <a:ext cx="449774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1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Schematic of the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stabilization system</a:t>
            </a:r>
            <a:r>
              <a:rPr lang="en-US" sz="1600" b="0" i="1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. In essence, it is a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feedforward</a:t>
            </a:r>
            <a:r>
              <a:rPr lang="en-US" sz="1600" b="0" i="1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technique in a separated coil. A key feature is that the mutual inductance between the two circuits is cancelled.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680259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5068F62-2BA7-5433-D3F9-0B932A38D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 smtClean="0"/>
              <a:t>Photodétection</a:t>
            </a:r>
            <a:r>
              <a:rPr lang="fr-FR" dirty="0" smtClean="0"/>
              <a:t> / Exemples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97F7749-22D3-3F7F-7083-A3D1AA47EF6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5" name="Connecteur droit 14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xmlns="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 smtClean="0">
                <a:solidFill>
                  <a:srgbClr val="222268"/>
                </a:solidFill>
                <a:latin typeface="+mj-lt"/>
              </a:rPr>
              <a:t>Applications en photonique</a:t>
            </a:r>
            <a:endParaRPr lang="fr-FR" sz="1800" b="1" dirty="0">
              <a:solidFill>
                <a:srgbClr val="222268"/>
              </a:solidFill>
              <a:latin typeface="+mj-lt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xmlns="" id="{3C815C94-B302-5897-2B24-6006B937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54" y="3887991"/>
            <a:ext cx="1392915" cy="194119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xmlns="" id="{1A9E6D40-A80D-F8D7-19A3-20BF0A05C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6726" y="2076857"/>
            <a:ext cx="4642427" cy="419777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xmlns="" id="{2356DD07-CF70-6C82-FD2A-ADEE9A053C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2863" y="2710395"/>
            <a:ext cx="4911868" cy="2538072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xmlns="" id="{F4448BC6-7D1A-A4FA-CE44-0D6C3A9796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9982" y="5663410"/>
            <a:ext cx="2876951" cy="5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133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xmlns="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 err="1" smtClean="0"/>
              <a:t>Photodétection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xmlns="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 smtClean="0">
                <a:latin typeface="Bahnschrift SemiBold" panose="020B0502040204020203" pitchFamily="34" charset="0"/>
              </a:rPr>
              <a:t>Définition et chaine d’acquisition</a:t>
            </a:r>
            <a:endParaRPr lang="fr-FR" dirty="0"/>
          </a:p>
          <a:p>
            <a:endParaRPr lang="fr-FR" sz="20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873EAD93-EC04-E6B8-DFA9-6F2579C63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232" y="5035788"/>
            <a:ext cx="1694972" cy="150731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EFC07010-60CC-0F51-321B-2AEC004C2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275" y="5035788"/>
            <a:ext cx="1346761" cy="151308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xmlns="" id="{44B3C565-073B-8D22-06F4-BA1E9315683E}"/>
              </a:ext>
            </a:extLst>
          </p:cNvPr>
          <p:cNvSpPr txBox="1"/>
          <p:nvPr/>
        </p:nvSpPr>
        <p:spPr>
          <a:xfrm>
            <a:off x="8180236" y="6527409"/>
            <a:ext cx="12485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IDS </a:t>
            </a:r>
            <a:r>
              <a:rPr lang="fr-FR" sz="1000" dirty="0" err="1"/>
              <a:t>Sensor</a:t>
            </a:r>
            <a:endParaRPr lang="fr-FR" sz="10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A875D335-1D18-FB0A-5718-530BDA1B0943}"/>
              </a:ext>
            </a:extLst>
          </p:cNvPr>
          <p:cNvSpPr txBox="1"/>
          <p:nvPr/>
        </p:nvSpPr>
        <p:spPr>
          <a:xfrm>
            <a:off x="10527274" y="6553442"/>
            <a:ext cx="16173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 err="1"/>
              <a:t>Basler</a:t>
            </a:r>
            <a:r>
              <a:rPr lang="fr-FR" sz="1000" dirty="0"/>
              <a:t> </a:t>
            </a:r>
            <a:r>
              <a:rPr lang="fr-FR" sz="1000" dirty="0" err="1"/>
              <a:t>Sensor</a:t>
            </a:r>
            <a:r>
              <a:rPr lang="fr-FR" sz="1000" dirty="0"/>
              <a:t> / </a:t>
            </a:r>
            <a:r>
              <a:rPr lang="fr-FR" sz="1000" dirty="0" err="1"/>
              <a:t>Mouser</a:t>
            </a:r>
            <a:endParaRPr lang="fr-FR" sz="1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36684"/>
            <a:ext cx="3528392" cy="144942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8AB73770-127F-410F-7D44-3AEA449E7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8368" y="2408321"/>
            <a:ext cx="1693258" cy="119660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61787436"/>
      </p:ext>
    </p:extLst>
  </p:cSld>
  <p:clrMapOvr>
    <a:masterClrMapping/>
  </p:clrMapOvr>
</p:sld>
</file>

<file path=ppt/theme/theme1.xml><?xml version="1.0" encoding="utf-8"?>
<a:theme xmlns:a="http://schemas.openxmlformats.org/drawingml/2006/main" name="DRAFT PRES CA_IO_13-06-12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RAFT PRES CA_IO_13-06-12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DRAFT PRES CA_IO_13-06-12</Template>
  <TotalTime>26057</TotalTime>
  <Words>1586</Words>
  <Application>Microsoft Office PowerPoint</Application>
  <PresentationFormat>Grand écran</PresentationFormat>
  <Paragraphs>447</Paragraphs>
  <Slides>46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46</vt:i4>
      </vt:variant>
    </vt:vector>
  </HeadingPairs>
  <TitlesOfParts>
    <vt:vector size="58" baseType="lpstr">
      <vt:lpstr>MS PGothic</vt:lpstr>
      <vt:lpstr>MS PGothic</vt:lpstr>
      <vt:lpstr>Arial</vt:lpstr>
      <vt:lpstr>Bahnschrift SemiBold</vt:lpstr>
      <vt:lpstr>Calibri</vt:lpstr>
      <vt:lpstr>Cambria Math</vt:lpstr>
      <vt:lpstr>Century Gothic</vt:lpstr>
      <vt:lpstr>FreeSans</vt:lpstr>
      <vt:lpstr>Montserrat</vt:lpstr>
      <vt:lpstr>Wingdings</vt:lpstr>
      <vt:lpstr>DRAFT PRES CA_IO_13-06-12</vt:lpstr>
      <vt:lpstr>1_DRAFT PRES CA_IO_13-06-12</vt:lpstr>
      <vt:lpstr>Bases de la photodétection</vt:lpstr>
      <vt:lpstr>Bases de la photodétection</vt:lpstr>
      <vt:lpstr>Photodétection / Exemples</vt:lpstr>
      <vt:lpstr>Photodétection / Exemples</vt:lpstr>
      <vt:lpstr>Photodétection / Exemples</vt:lpstr>
      <vt:lpstr>Photodétection / Exemples</vt:lpstr>
      <vt:lpstr>Electronique / Exemples</vt:lpstr>
      <vt:lpstr>Photodétection / Exemples</vt:lpstr>
      <vt:lpstr>Photodétection</vt:lpstr>
      <vt:lpstr>Photodétection</vt:lpstr>
      <vt:lpstr>Photodétection</vt:lpstr>
      <vt:lpstr>Photodétection</vt:lpstr>
      <vt:lpstr>Photodétection</vt:lpstr>
      <vt:lpstr>LEDs / Photodiodes</vt:lpstr>
      <vt:lpstr>Diode</vt:lpstr>
      <vt:lpstr>Diode</vt:lpstr>
      <vt:lpstr>Photodiode</vt:lpstr>
      <vt:lpstr>Photodiode</vt:lpstr>
      <vt:lpstr>Photodiode</vt:lpstr>
      <vt:lpstr>Montage de photodétection</vt:lpstr>
      <vt:lpstr>Système de photodétection</vt:lpstr>
      <vt:lpstr>Système de photodétection</vt:lpstr>
      <vt:lpstr>Système de photodétection</vt:lpstr>
      <vt:lpstr>LEDs</vt:lpstr>
      <vt:lpstr>LED</vt:lpstr>
      <vt:lpstr>LED</vt:lpstr>
      <vt:lpstr>LED</vt:lpstr>
      <vt:lpstr>Montage de photodétection</vt:lpstr>
      <vt:lpstr>Système de photodétection</vt:lpstr>
      <vt:lpstr>Système de photodétection</vt:lpstr>
      <vt:lpstr>Amplificateur linéaire</vt:lpstr>
      <vt:lpstr>Amplificateur Linéaire Intégré</vt:lpstr>
      <vt:lpstr>Montage de photodétection</vt:lpstr>
      <vt:lpstr>Caméras / Capteurs CMOS</vt:lpstr>
      <vt:lpstr>Photodétection / Capteur CMOS</vt:lpstr>
      <vt:lpstr>Photodétection / Capteur CMOS</vt:lpstr>
      <vt:lpstr>Photodétection / Capteur CMOS</vt:lpstr>
      <vt:lpstr>Photodétection / Capteur CMOS</vt:lpstr>
      <vt:lpstr>Photodétection / Capteur CMOS</vt:lpstr>
      <vt:lpstr>Photodétection / Capteur CMOS</vt:lpstr>
      <vt:lpstr>Photodétection / Capteur CMOS</vt:lpstr>
      <vt:lpstr>Photodétection / Capteur CMOS</vt:lpstr>
      <vt:lpstr>Photodétection / Capteur CMOS</vt:lpstr>
      <vt:lpstr>Photodétection / Capteur CMOS</vt:lpstr>
      <vt:lpstr>Photodétection / Capteur CMOS</vt:lpstr>
      <vt:lpstr>Photodétection / Capteur CMOS</vt:lpstr>
    </vt:vector>
  </TitlesOfParts>
  <Company>Institut d'Optique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Institut d'Optique</dc:creator>
  <cp:lastModifiedBy>Utilisateur Windows</cp:lastModifiedBy>
  <cp:revision>1475</cp:revision>
  <cp:lastPrinted>2021-12-20T13:30:17Z</cp:lastPrinted>
  <dcterms:created xsi:type="dcterms:W3CDTF">2012-05-10T13:56:34Z</dcterms:created>
  <dcterms:modified xsi:type="dcterms:W3CDTF">2025-10-19T10:42:25Z</dcterms:modified>
</cp:coreProperties>
</file>